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9" r:id="rId1"/>
  </p:sldMasterIdLst>
  <p:notesMasterIdLst>
    <p:notesMasterId r:id="rId49"/>
  </p:notesMasterIdLst>
  <p:handoutMasterIdLst>
    <p:handoutMasterId r:id="rId50"/>
  </p:handoutMasterIdLst>
  <p:sldIdLst>
    <p:sldId id="1894" r:id="rId2"/>
    <p:sldId id="822" r:id="rId3"/>
    <p:sldId id="1970" r:id="rId4"/>
    <p:sldId id="1813" r:id="rId5"/>
    <p:sldId id="2008" r:id="rId6"/>
    <p:sldId id="1633" r:id="rId7"/>
    <p:sldId id="1520" r:id="rId8"/>
    <p:sldId id="1971" r:id="rId9"/>
    <p:sldId id="1972" r:id="rId10"/>
    <p:sldId id="1977" r:id="rId11"/>
    <p:sldId id="1789" r:id="rId12"/>
    <p:sldId id="2011" r:id="rId13"/>
    <p:sldId id="1973" r:id="rId14"/>
    <p:sldId id="1974" r:id="rId15"/>
    <p:sldId id="1975" r:id="rId16"/>
    <p:sldId id="1976" r:id="rId17"/>
    <p:sldId id="2012" r:id="rId18"/>
    <p:sldId id="1790" r:id="rId19"/>
    <p:sldId id="1978" r:id="rId20"/>
    <p:sldId id="1979" r:id="rId21"/>
    <p:sldId id="1982" r:id="rId22"/>
    <p:sldId id="1980" r:id="rId23"/>
    <p:sldId id="1984" r:id="rId24"/>
    <p:sldId id="2009" r:id="rId25"/>
    <p:sldId id="1985" r:id="rId26"/>
    <p:sldId id="1986" r:id="rId27"/>
    <p:sldId id="1987" r:id="rId28"/>
    <p:sldId id="1991" r:id="rId29"/>
    <p:sldId id="2010" r:id="rId30"/>
    <p:sldId id="1996" r:id="rId31"/>
    <p:sldId id="1997" r:id="rId32"/>
    <p:sldId id="1998" r:id="rId33"/>
    <p:sldId id="2013" r:id="rId34"/>
    <p:sldId id="1995" r:id="rId35"/>
    <p:sldId id="1993" r:id="rId36"/>
    <p:sldId id="1994" r:id="rId37"/>
    <p:sldId id="1999" r:id="rId38"/>
    <p:sldId id="2000" r:id="rId39"/>
    <p:sldId id="2001" r:id="rId40"/>
    <p:sldId id="1898" r:id="rId41"/>
    <p:sldId id="2007" r:id="rId42"/>
    <p:sldId id="2003" r:id="rId43"/>
    <p:sldId id="2004" r:id="rId44"/>
    <p:sldId id="2005" r:id="rId45"/>
    <p:sldId id="1915" r:id="rId46"/>
    <p:sldId id="2014" r:id="rId47"/>
    <p:sldId id="1024" r:id="rId48"/>
  </p:sldIdLst>
  <p:sldSz cx="9144000" cy="6858000" type="screen4x3"/>
  <p:notesSz cx="6858000" cy="9296400"/>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00FF"/>
    <a:srgbClr val="006600"/>
    <a:srgbClr val="CC3300"/>
    <a:srgbClr val="008000"/>
    <a:srgbClr val="E0E4E9"/>
    <a:srgbClr val="CC6600"/>
    <a:srgbClr val="FF990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8" autoAdjust="0"/>
    <p:restoredTop sz="98339" autoAdjust="0"/>
  </p:normalViewPr>
  <p:slideViewPr>
    <p:cSldViewPr>
      <p:cViewPr>
        <p:scale>
          <a:sx n="70" d="100"/>
          <a:sy n="70" d="100"/>
        </p:scale>
        <p:origin x="-1134" y="-150"/>
      </p:cViewPr>
      <p:guideLst>
        <p:guide orient="horz" pos="2160"/>
        <p:guide pos="2880"/>
      </p:guideLst>
    </p:cSldViewPr>
  </p:slideViewPr>
  <p:outlineViewPr>
    <p:cViewPr>
      <p:scale>
        <a:sx n="33" d="100"/>
        <a:sy n="33" d="100"/>
      </p:scale>
      <p:origin x="54" y="0"/>
    </p:cViewPr>
  </p:outlineViewPr>
  <p:notesTextViewPr>
    <p:cViewPr>
      <p:scale>
        <a:sx n="100" d="100"/>
        <a:sy n="100" d="100"/>
      </p:scale>
      <p:origin x="0" y="0"/>
    </p:cViewPr>
  </p:notesTextViewPr>
  <p:sorterViewPr>
    <p:cViewPr>
      <p:scale>
        <a:sx n="66" d="100"/>
        <a:sy n="66" d="100"/>
      </p:scale>
      <p:origin x="0" y="2352"/>
    </p:cViewPr>
  </p:sorterViewPr>
  <p:notesViewPr>
    <p:cSldViewPr>
      <p:cViewPr varScale="1">
        <p:scale>
          <a:sx n="56" d="100"/>
          <a:sy n="56" d="100"/>
        </p:scale>
        <p:origin x="-2802" y="-96"/>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3D9F1EC7-5449-454A-B3B5-9CACFF7D4CAE}" type="datetimeFigureOut">
              <a:rPr lang="en-US"/>
              <a:pPr>
                <a:defRPr/>
              </a:pPr>
              <a:t>7/3/2018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8C4F075F-9739-4055-B81D-8D2EC637FBEE}" type="slidenum">
              <a:rPr lang="en-US"/>
              <a:pPr>
                <a:defRPr/>
              </a:pPr>
              <a:t>‹#›</a:t>
            </a:fld>
            <a:endParaRPr lang="en-US"/>
          </a:p>
        </p:txBody>
      </p:sp>
    </p:spTree>
    <p:extLst>
      <p:ext uri="{BB962C8B-B14F-4D97-AF65-F5344CB8AC3E}">
        <p14:creationId xmlns:p14="http://schemas.microsoft.com/office/powerpoint/2010/main" val="491235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8704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704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8704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E38C21A9-C8EE-4C7E-92BD-9559CA321883}" type="slidenum">
              <a:rPr lang="en-US"/>
              <a:pPr>
                <a:defRPr/>
              </a:pPr>
              <a:t>‹#›</a:t>
            </a:fld>
            <a:endParaRPr lang="en-US"/>
          </a:p>
        </p:txBody>
      </p:sp>
    </p:spTree>
    <p:extLst>
      <p:ext uri="{BB962C8B-B14F-4D97-AF65-F5344CB8AC3E}">
        <p14:creationId xmlns:p14="http://schemas.microsoft.com/office/powerpoint/2010/main" val="2282772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1</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8166A5B-222C-4E27-906E-FA263834F6CC}" type="slidenum">
              <a:rPr lang="en-US" altLang="en-US" smtClean="0"/>
              <a:pPr algn="r" eaLnBrk="1" hangingPunct="1">
                <a:spcBef>
                  <a:spcPct val="0"/>
                </a:spcBef>
              </a:pPr>
              <a:t>2</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90600"/>
            <a:ext cx="7772400" cy="1371600"/>
          </a:xfrm>
        </p:spPr>
        <p:txBody>
          <a:bodyPr/>
          <a:lstStyle>
            <a:lvl1pPr>
              <a:defRPr/>
            </a:lvl1pPr>
          </a:lstStyle>
          <a:p>
            <a:r>
              <a:rPr lang="en-US"/>
              <a:t>Click to edit Master title style</a:t>
            </a:r>
          </a:p>
        </p:txBody>
      </p:sp>
      <p:sp>
        <p:nvSpPr>
          <p:cNvPr id="91139" name="Rectangle 3"/>
          <p:cNvSpPr>
            <a:spLocks noGrp="1" noChangeArrowheads="1"/>
          </p:cNvSpPr>
          <p:nvPr>
            <p:ph type="subTitle" idx="1"/>
          </p:nvPr>
        </p:nvSpPr>
        <p:spPr>
          <a:xfrm>
            <a:off x="1447800" y="3429000"/>
            <a:ext cx="7010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378612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C0099AA3-E0E1-4781-8B6F-02414BEADD8F}" type="slidenum">
              <a:rPr lang="en-US"/>
              <a:pPr>
                <a:defRPr/>
              </a:pPr>
              <a:t>‹#›</a:t>
            </a:fld>
            <a:endParaRPr lang="en-US"/>
          </a:p>
        </p:txBody>
      </p:sp>
    </p:spTree>
    <p:extLst>
      <p:ext uri="{BB962C8B-B14F-4D97-AF65-F5344CB8AC3E}">
        <p14:creationId xmlns:p14="http://schemas.microsoft.com/office/powerpoint/2010/main" val="319956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719" y="152400"/>
            <a:ext cx="2001715"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7104" y="152400"/>
            <a:ext cx="5865934"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BAF846ED-DDBC-419E-90DE-F9F2315506B4}" type="slidenum">
              <a:rPr lang="en-US"/>
              <a:pPr>
                <a:defRPr/>
              </a:pPr>
              <a:t>‹#›</a:t>
            </a:fld>
            <a:endParaRPr lang="en-US"/>
          </a:p>
        </p:txBody>
      </p:sp>
    </p:spTree>
    <p:extLst>
      <p:ext uri="{BB962C8B-B14F-4D97-AF65-F5344CB8AC3E}">
        <p14:creationId xmlns:p14="http://schemas.microsoft.com/office/powerpoint/2010/main" val="348860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877AE51-D50E-46B6-BB93-30AA5F75488D}" type="slidenum">
              <a:rPr lang="en-US" smtClean="0"/>
              <a:pPr>
                <a:defRPr/>
              </a:pPr>
              <a:t>‹#›</a:t>
            </a:fld>
            <a:endParaRPr lang="en-US"/>
          </a:p>
        </p:txBody>
      </p:sp>
      <p:sp>
        <p:nvSpPr>
          <p:cNvPr id="5" name="Rectangle 11"/>
          <p:cNvSpPr txBox="1">
            <a:spLocks noChangeArrowheads="1"/>
          </p:cNvSpPr>
          <p:nvPr userDrawn="1"/>
        </p:nvSpPr>
        <p:spPr bwMode="auto">
          <a:xfrm>
            <a:off x="6822744"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1200" kern="1200">
                <a:solidFill>
                  <a:schemeClr val="tx1"/>
                </a:solidFill>
                <a:latin typeface="Arial Black" pitchFamily="34"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0181F552-57E3-4163-968A-15EACE64F2C9}" type="slidenum">
              <a:rPr lang="en-US" smtClean="0"/>
              <a:pPr>
                <a:defRPr/>
              </a:pPr>
              <a:t>‹#›</a:t>
            </a:fld>
            <a:endParaRPr lang="en-US"/>
          </a:p>
        </p:txBody>
      </p:sp>
    </p:spTree>
    <p:extLst>
      <p:ext uri="{BB962C8B-B14F-4D97-AF65-F5344CB8AC3E}">
        <p14:creationId xmlns:p14="http://schemas.microsoft.com/office/powerpoint/2010/main" val="220947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solidFill>
                  <a:schemeClr val="bg1"/>
                </a:solidFill>
              </a:defRPr>
            </a:lvl1pPr>
          </a:lstStyle>
          <a:p>
            <a:pPr>
              <a:defRPr/>
            </a:pPr>
            <a:fld id="{1FB029C8-BFDE-4586-AADC-A5C16A970B65}" type="slidenum">
              <a:rPr lang="en-US" smtClean="0"/>
              <a:pPr>
                <a:defRPr/>
              </a:pPr>
              <a:t>‹#›</a:t>
            </a:fld>
            <a:endParaRPr lang="en-US"/>
          </a:p>
        </p:txBody>
      </p:sp>
    </p:spTree>
    <p:extLst>
      <p:ext uri="{BB962C8B-B14F-4D97-AF65-F5344CB8AC3E}">
        <p14:creationId xmlns:p14="http://schemas.microsoft.com/office/powerpoint/2010/main" val="228635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7105"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7943" y="1219200"/>
            <a:ext cx="3930162"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CADF17B8-E81A-4D26-A307-E634C5721969}" type="slidenum">
              <a:rPr lang="en-US"/>
              <a:pPr>
                <a:defRPr/>
              </a:pPr>
              <a:t>‹#›</a:t>
            </a:fld>
            <a:endParaRPr lang="en-US"/>
          </a:p>
        </p:txBody>
      </p:sp>
    </p:spTree>
    <p:extLst>
      <p:ext uri="{BB962C8B-B14F-4D97-AF65-F5344CB8AC3E}">
        <p14:creationId xmlns:p14="http://schemas.microsoft.com/office/powerpoint/2010/main" val="9708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066"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273" y="1535113"/>
            <a:ext cx="4041531"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EBE9721F-8C1E-46C8-9CEA-77F85A618653}" type="slidenum">
              <a:rPr lang="en-US"/>
              <a:pPr>
                <a:defRPr/>
              </a:pPr>
              <a:t>‹#›</a:t>
            </a:fld>
            <a:endParaRPr lang="en-US"/>
          </a:p>
        </p:txBody>
      </p:sp>
    </p:spTree>
    <p:extLst>
      <p:ext uri="{BB962C8B-B14F-4D97-AF65-F5344CB8AC3E}">
        <p14:creationId xmlns:p14="http://schemas.microsoft.com/office/powerpoint/2010/main" val="3180236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8E866B33-5E0C-4FD2-BD6E-5E0C5F06744D}" type="slidenum">
              <a:rPr lang="en-US"/>
              <a:pPr>
                <a:defRPr/>
              </a:pPr>
              <a:t>‹#›</a:t>
            </a:fld>
            <a:endParaRPr lang="en-US"/>
          </a:p>
        </p:txBody>
      </p:sp>
    </p:spTree>
    <p:extLst>
      <p:ext uri="{BB962C8B-B14F-4D97-AF65-F5344CB8AC3E}">
        <p14:creationId xmlns:p14="http://schemas.microsoft.com/office/powerpoint/2010/main" val="1696067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47006A05-71E8-4A6D-8CFB-62065BD41703}" type="slidenum">
              <a:rPr lang="en-US"/>
              <a:pPr>
                <a:defRPr/>
              </a:pPr>
              <a:t>‹#›</a:t>
            </a:fld>
            <a:endParaRPr lang="en-US"/>
          </a:p>
        </p:txBody>
      </p:sp>
    </p:spTree>
    <p:extLst>
      <p:ext uri="{BB962C8B-B14F-4D97-AF65-F5344CB8AC3E}">
        <p14:creationId xmlns:p14="http://schemas.microsoft.com/office/powerpoint/2010/main" val="159175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435" cy="116205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538" y="273054"/>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101A41-98A0-467F-A011-D91A5EE15BC7}" type="slidenum">
              <a:rPr lang="en-US"/>
              <a:pPr>
                <a:defRPr/>
              </a:pPr>
              <a:t>‹#›</a:t>
            </a:fld>
            <a:endParaRPr lang="en-US"/>
          </a:p>
        </p:txBody>
      </p:sp>
    </p:spTree>
    <p:extLst>
      <p:ext uri="{BB962C8B-B14F-4D97-AF65-F5344CB8AC3E}">
        <p14:creationId xmlns:p14="http://schemas.microsoft.com/office/powerpoint/2010/main" val="367667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166"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87041E87-93BC-4F7B-9474-9DFA9B6A39CD}" type="slidenum">
              <a:rPr lang="en-US"/>
              <a:pPr>
                <a:defRPr/>
              </a:pPr>
              <a:t>‹#›</a:t>
            </a:fld>
            <a:endParaRPr lang="en-US"/>
          </a:p>
        </p:txBody>
      </p:sp>
    </p:spTree>
    <p:extLst>
      <p:ext uri="{BB962C8B-B14F-4D97-AF65-F5344CB8AC3E}">
        <p14:creationId xmlns:p14="http://schemas.microsoft.com/office/powerpoint/2010/main" val="13176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152400"/>
            <a:ext cx="8001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566738" y="12192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23" name="Rectangle 11"/>
          <p:cNvSpPr>
            <a:spLocks noGrp="1" noChangeArrowheads="1"/>
          </p:cNvSpPr>
          <p:nvPr>
            <p:ph type="sldNum" sz="quarter" idx="4"/>
          </p:nvPr>
        </p:nvSpPr>
        <p:spPr bwMode="auto">
          <a:xfrm>
            <a:off x="6823075" y="6553200"/>
            <a:ext cx="19685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7AF6D13B-C75B-4DA3-BD12-0EF6D1F3E0F2}" type="slidenum">
              <a:rPr lang="en-US"/>
              <a:pPr>
                <a:defRPr/>
              </a:pPr>
              <a:t>‹#›</a:t>
            </a:fld>
            <a:endParaRPr lang="en-US"/>
          </a:p>
        </p:txBody>
      </p:sp>
      <p:sp>
        <p:nvSpPr>
          <p:cNvPr id="1029" name="Line 12"/>
          <p:cNvSpPr>
            <a:spLocks noChangeShapeType="1"/>
          </p:cNvSpPr>
          <p:nvPr/>
        </p:nvSpPr>
        <p:spPr bwMode="auto">
          <a:xfrm>
            <a:off x="280988" y="1143000"/>
            <a:ext cx="8582025" cy="0"/>
          </a:xfrm>
          <a:prstGeom prst="line">
            <a:avLst/>
          </a:prstGeom>
          <a:noFill/>
          <a:ln w="63500">
            <a:solidFill>
              <a:schemeClr val="accent2"/>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Tree>
  </p:cSld>
  <p:clrMap bg1="lt1" tx1="dk1" bg2="lt2" tx2="dk2" accent1="accent1" accent2="accent2" accent3="accent3" accent4="accent4" accent5="accent5" accent6="accent6" hlink="hlink" folHlink="folHlink"/>
  <p:sldLayoutIdLst>
    <p:sldLayoutId id="2147484176"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477000"/>
            <a:ext cx="9144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2" descr="Logo So (1000x100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9"/>
          <p:cNvSpPr>
            <a:spLocks noChangeArrowheads="1"/>
          </p:cNvSpPr>
          <p:nvPr/>
        </p:nvSpPr>
        <p:spPr bwMode="auto">
          <a:xfrm>
            <a:off x="0" y="6517944"/>
            <a:ext cx="9080500" cy="304800"/>
          </a:xfrm>
          <a:prstGeom prst="rect">
            <a:avLst/>
          </a:prstGeom>
          <a:noFill/>
          <a:ln w="9525">
            <a:noFill/>
            <a:miter lim="800000"/>
            <a:headEnd/>
            <a:tailEnd/>
          </a:ln>
          <a:effectLst/>
        </p:spPr>
        <p:txBody>
          <a:bodyPr wrap="none" anchor="ctr"/>
          <a:lstStyle/>
          <a:p>
            <a:pPr>
              <a:defRPr/>
            </a:pPr>
            <a:r>
              <a:rPr lang="en-US" sz="1400" b="1" smtClean="0">
                <a:solidFill>
                  <a:srgbClr val="FFFF00"/>
                </a:solidFill>
                <a:latin typeface="Arial" panose="020B0604020202020204" pitchFamily="34" charset="0"/>
                <a:cs typeface="Arial" panose="020B0604020202020204" pitchFamily="34" charset="0"/>
              </a:rPr>
              <a:t>  Trình bày:  Lê Nguyễn Minh Ngọc</a:t>
            </a:r>
            <a:r>
              <a:rPr lang="en-US" sz="1400" b="1">
                <a:solidFill>
                  <a:srgbClr val="FFFF00"/>
                </a:solidFill>
                <a:latin typeface="Arial" panose="020B0604020202020204" pitchFamily="34" charset="0"/>
                <a:cs typeface="Arial" panose="020B0604020202020204" pitchFamily="34" charset="0"/>
              </a:rPr>
              <a:t>	</a:t>
            </a:r>
            <a:r>
              <a:rPr lang="en-US" sz="1400" b="1" smtClean="0">
                <a:solidFill>
                  <a:srgbClr val="FFFF00"/>
                </a:solidFill>
                <a:latin typeface="Arial" panose="020B0604020202020204" pitchFamily="34" charset="0"/>
                <a:cs typeface="Arial" panose="020B0604020202020204" pitchFamily="34" charset="0"/>
              </a:rPr>
              <a:t>                   ngoclnm@sgdbinhduong.edu.vn</a:t>
            </a:r>
            <a:endParaRPr lang="en-US" sz="1400" b="1">
              <a:solidFill>
                <a:srgbClr val="FFFF00"/>
              </a:solidFill>
              <a:latin typeface="Arial" panose="020B0604020202020204" pitchFamily="34" charset="0"/>
              <a:cs typeface="Arial" panose="020B0604020202020204" pitchFamily="34" charset="0"/>
            </a:endParaRPr>
          </a:p>
        </p:txBody>
      </p:sp>
      <p:sp>
        <p:nvSpPr>
          <p:cNvPr id="9" name="Rectangle 10"/>
          <p:cNvSpPr>
            <a:spLocks noChangeArrowheads="1"/>
          </p:cNvSpPr>
          <p:nvPr/>
        </p:nvSpPr>
        <p:spPr bwMode="auto">
          <a:xfrm>
            <a:off x="1905000" y="0"/>
            <a:ext cx="6553200" cy="1066800"/>
          </a:xfrm>
          <a:prstGeom prst="rect">
            <a:avLst/>
          </a:prstGeom>
          <a:noFill/>
          <a:ln w="9525">
            <a:noFill/>
            <a:miter lim="800000"/>
            <a:headEnd/>
            <a:tailEnd/>
          </a:ln>
          <a:effectLst/>
        </p:spPr>
        <p:txBody>
          <a:bodyPr wrap="none" anchor="ctr"/>
          <a:lstStyle/>
          <a:p>
            <a:pPr algn="ctr">
              <a:spcBef>
                <a:spcPct val="5000"/>
              </a:spcBef>
              <a:spcAft>
                <a:spcPct val="5000"/>
              </a:spcAft>
              <a:defRPr/>
            </a:pPr>
            <a:r>
              <a:rPr lang="en-US" sz="2400" b="1">
                <a:solidFill>
                  <a:srgbClr val="FFFF00"/>
                </a:solidFill>
                <a:latin typeface="Arial" panose="020B0604020202020204" pitchFamily="34" charset="0"/>
                <a:cs typeface="Arial" panose="020B0604020202020204" pitchFamily="34" charset="0"/>
              </a:rPr>
              <a:t>SỞ GIÁO DỤC VÀ ĐÀO TẠO</a:t>
            </a:r>
          </a:p>
          <a:p>
            <a:pPr algn="ctr">
              <a:spcBef>
                <a:spcPct val="5000"/>
              </a:spcBef>
              <a:spcAft>
                <a:spcPct val="5000"/>
              </a:spcAft>
              <a:defRPr/>
            </a:pPr>
            <a:r>
              <a:rPr lang="en-US" sz="3200" b="1">
                <a:solidFill>
                  <a:srgbClr val="FFFF00"/>
                </a:solidFill>
                <a:latin typeface="Arial" panose="020B0604020202020204" pitchFamily="34" charset="0"/>
                <a:cs typeface="Arial" panose="020B0604020202020204" pitchFamily="34" charset="0"/>
              </a:rPr>
              <a:t>BÌNH DƯƠNG</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01656" y="4267200"/>
            <a:ext cx="1920000" cy="1828800"/>
          </a:xfrm>
          <a:prstGeom prst="rect">
            <a:avLst/>
          </a:prstGeom>
        </p:spPr>
      </p:pic>
      <p:sp>
        <p:nvSpPr>
          <p:cNvPr id="13" name="Rectangle 2"/>
          <p:cNvSpPr>
            <a:spLocks noGrp="1" noChangeArrowheads="1"/>
          </p:cNvSpPr>
          <p:nvPr>
            <p:ph type="ctrTitle"/>
          </p:nvPr>
        </p:nvSpPr>
        <p:spPr>
          <a:xfrm>
            <a:off x="63500" y="1752600"/>
            <a:ext cx="9017000" cy="2286000"/>
          </a:xfrm>
        </p:spPr>
        <p:txBody>
          <a:bodyPr anchor="ctr"/>
          <a:lstStyle/>
          <a:p>
            <a:pPr algn="ctr" eaLnBrk="1" hangingPunct="1">
              <a:lnSpc>
                <a:spcPct val="130000"/>
              </a:lnSpc>
            </a:pPr>
            <a:r>
              <a:rPr lang="en-US" altLang="en-US" sz="3600" b="1" smtClean="0">
                <a:solidFill>
                  <a:srgbClr val="FF0000"/>
                </a:solidFill>
                <a:latin typeface="Arial" panose="020B0604020202020204" pitchFamily="34" charset="0"/>
                <a:cs typeface="Arial" panose="020B0604020202020204" pitchFamily="34" charset="0"/>
              </a:rPr>
              <a:t>GIỚI THIỆU </a:t>
            </a:r>
            <a:br>
              <a:rPr lang="en-US" altLang="en-US" sz="3600" b="1" smtClean="0">
                <a:solidFill>
                  <a:srgbClr val="FF0000"/>
                </a:solidFill>
                <a:latin typeface="Arial" panose="020B0604020202020204" pitchFamily="34" charset="0"/>
                <a:cs typeface="Arial" panose="020B0604020202020204" pitchFamily="34" charset="0"/>
              </a:rPr>
            </a:br>
            <a:r>
              <a:rPr lang="en-US" altLang="en-US" sz="3600" b="1" smtClean="0">
                <a:solidFill>
                  <a:srgbClr val="FF0000"/>
                </a:solidFill>
                <a:latin typeface="Arial" panose="020B0604020202020204" pitchFamily="34" charset="0"/>
                <a:cs typeface="Arial" panose="020B0604020202020204" pitchFamily="34" charset="0"/>
              </a:rPr>
              <a:t>PHÁP LỆNH ƯU ĐÃI NGƯỜI CÓ CÔNG VỚI CÁCH MẠNG (2005, 2007, 2012)</a:t>
            </a:r>
            <a:endParaRPr lang="en-US" alt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13244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en-US" sz="2400" b="1" smtClean="0">
                <a:solidFill>
                  <a:srgbClr val="006600"/>
                </a:solidFill>
                <a:latin typeface="Arial" panose="020B0604020202020204" pitchFamily="34" charset="0"/>
                <a:cs typeface="Arial" panose="020B0604020202020204" pitchFamily="34" charset="0"/>
              </a:rPr>
              <a:t>Điều 4. Giải thích từ ngữ</a:t>
            </a:r>
            <a:br>
              <a:rPr lang="en-US" sz="2400" b="1" smtClean="0">
                <a:solidFill>
                  <a:srgbClr val="006600"/>
                </a:solidFill>
                <a:latin typeface="Arial" panose="020B0604020202020204" pitchFamily="34" charset="0"/>
                <a:cs typeface="Arial" panose="020B0604020202020204" pitchFamily="34" charset="0"/>
              </a:rPr>
            </a:br>
            <a:r>
              <a:rPr lang="en-US" sz="2400" b="1" smtClean="0">
                <a:solidFill>
                  <a:srgbClr val="006600"/>
                </a:solidFill>
                <a:latin typeface="Arial" panose="020B0604020202020204" pitchFamily="34" charset="0"/>
                <a:cs typeface="Arial" panose="020B0604020202020204" pitchFamily="34" charset="0"/>
              </a:rPr>
              <a:t>(theo </a:t>
            </a:r>
            <a:r>
              <a:rPr lang="en-US" sz="2400" b="1">
                <a:solidFill>
                  <a:srgbClr val="006600"/>
                </a:solidFill>
                <a:latin typeface="Arial" panose="020B0604020202020204" pitchFamily="34" charset="0"/>
                <a:cs typeface="Arial" panose="020B0604020202020204" pitchFamily="34" charset="0"/>
              </a:rPr>
              <a:t>Nghị định số 31/2013/NĐ-CP </a:t>
            </a:r>
            <a:r>
              <a:rPr lang="en-US" sz="2400" b="1" smtClean="0">
                <a:solidFill>
                  <a:srgbClr val="006600"/>
                </a:solidFill>
                <a:latin typeface="Arial" panose="020B0604020202020204" pitchFamily="34" charset="0"/>
                <a:cs typeface="Arial" panose="020B0604020202020204" pitchFamily="34" charset="0"/>
              </a:rPr>
              <a:t>ngày </a:t>
            </a:r>
            <a:r>
              <a:rPr lang="vi-VN" sz="2400" b="1" smtClean="0">
                <a:solidFill>
                  <a:srgbClr val="006600"/>
                </a:solidFill>
                <a:latin typeface="Arial" panose="020B0604020202020204" pitchFamily="34" charset="0"/>
                <a:cs typeface="Arial" panose="020B0604020202020204" pitchFamily="34" charset="0"/>
              </a:rPr>
              <a:t>09</a:t>
            </a:r>
            <a:r>
              <a:rPr lang="en-US" sz="2400" b="1" smtClean="0">
                <a:solidFill>
                  <a:srgbClr val="006600"/>
                </a:solidFill>
                <a:latin typeface="Arial" panose="020B0604020202020204" pitchFamily="34" charset="0"/>
                <a:cs typeface="Arial" panose="020B0604020202020204" pitchFamily="34" charset="0"/>
              </a:rPr>
              <a:t>/</a:t>
            </a:r>
            <a:r>
              <a:rPr lang="vi-VN" sz="2400" b="1" smtClean="0">
                <a:solidFill>
                  <a:srgbClr val="006600"/>
                </a:solidFill>
                <a:latin typeface="Arial" panose="020B0604020202020204" pitchFamily="34" charset="0"/>
                <a:cs typeface="Arial" panose="020B0604020202020204" pitchFamily="34" charset="0"/>
              </a:rPr>
              <a:t>04</a:t>
            </a:r>
            <a:r>
              <a:rPr lang="en-US" sz="2400" b="1" smtClean="0">
                <a:solidFill>
                  <a:srgbClr val="006600"/>
                </a:solidFill>
                <a:latin typeface="Arial" panose="020B0604020202020204" pitchFamily="34" charset="0"/>
                <a:cs typeface="Arial" panose="020B0604020202020204" pitchFamily="34" charset="0"/>
              </a:rPr>
              <a:t>/</a:t>
            </a:r>
            <a:r>
              <a:rPr lang="vi-VN" sz="2400" b="1" smtClean="0">
                <a:solidFill>
                  <a:srgbClr val="006600"/>
                </a:solidFill>
                <a:latin typeface="Arial" panose="020B0604020202020204" pitchFamily="34" charset="0"/>
                <a:cs typeface="Arial" panose="020B0604020202020204" pitchFamily="34" charset="0"/>
              </a:rPr>
              <a:t>2013</a:t>
            </a:r>
            <a:r>
              <a:rPr lang="en-US" sz="2400" b="1" smtClean="0">
                <a:solidFill>
                  <a:srgbClr val="006600"/>
                </a:solidFill>
                <a:latin typeface="Arial" panose="020B0604020202020204" pitchFamily="34" charset="0"/>
                <a:cs typeface="Arial" panose="020B0604020202020204" pitchFamily="34" charset="0"/>
              </a:rPr>
              <a:t>)</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143000"/>
            <a:ext cx="8861425" cy="5638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vi-VN" sz="1800" b="1" kern="0" smtClean="0">
                <a:solidFill>
                  <a:srgbClr val="FF0066"/>
                </a:solidFill>
                <a:latin typeface="Arial" charset="0"/>
              </a:rPr>
              <a:t>Thân </a:t>
            </a:r>
            <a:r>
              <a:rPr lang="vi-VN" sz="1800" b="1" kern="0">
                <a:solidFill>
                  <a:srgbClr val="FF0066"/>
                </a:solidFill>
                <a:latin typeface="Arial" charset="0"/>
              </a:rPr>
              <a:t>nhân người có công </a:t>
            </a:r>
            <a:r>
              <a:rPr lang="vi-VN" sz="1800" b="1" kern="0">
                <a:solidFill>
                  <a:srgbClr val="0000FF"/>
                </a:solidFill>
                <a:latin typeface="Arial" charset="0"/>
              </a:rPr>
              <a:t>là cha đẻ, mẹ đẻ; vợ hoặc chồng; con (con đẻ, con nuôi). Thân nhân liệt sĩ còn là người có công nuôi dưỡng liệt </a:t>
            </a:r>
            <a:r>
              <a:rPr lang="vi-VN" sz="1800" b="1" kern="0" smtClean="0">
                <a:solidFill>
                  <a:srgbClr val="0000FF"/>
                </a:solidFill>
                <a:latin typeface="Arial" charset="0"/>
              </a:rPr>
              <a:t>sĩ.</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800" b="1" kern="0" smtClean="0">
                <a:solidFill>
                  <a:srgbClr val="FF0066"/>
                </a:solidFill>
                <a:latin typeface="Arial" charset="0"/>
              </a:rPr>
              <a:t>Người </a:t>
            </a:r>
            <a:r>
              <a:rPr lang="vi-VN" sz="1800" b="1" kern="0">
                <a:solidFill>
                  <a:srgbClr val="FF0066"/>
                </a:solidFill>
                <a:latin typeface="Arial" charset="0"/>
              </a:rPr>
              <a:t>có công nuôi dưỡng liệt sĩ </a:t>
            </a:r>
            <a:r>
              <a:rPr lang="vi-VN" sz="1800" b="1" kern="0">
                <a:solidFill>
                  <a:srgbClr val="0000FF"/>
                </a:solidFill>
                <a:latin typeface="Arial" charset="0"/>
              </a:rPr>
              <a:t>là người đã nuôi dưỡng khi liệt sĩ dưới 18 tuổi, thời gian nuôi từ 10 năm trở </a:t>
            </a:r>
            <a:r>
              <a:rPr lang="vi-VN" sz="1800" b="1" kern="0" smtClean="0">
                <a:solidFill>
                  <a:srgbClr val="0000FF"/>
                </a:solidFill>
                <a:latin typeface="Arial" charset="0"/>
              </a:rPr>
              <a:t>lên.</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800" b="1" kern="0" smtClean="0">
                <a:solidFill>
                  <a:srgbClr val="FF0066"/>
                </a:solidFill>
                <a:latin typeface="Arial" charset="0"/>
              </a:rPr>
              <a:t>Người </a:t>
            </a:r>
            <a:r>
              <a:rPr lang="vi-VN" sz="1800" b="1" kern="0">
                <a:solidFill>
                  <a:srgbClr val="FF0066"/>
                </a:solidFill>
                <a:latin typeface="Arial" charset="0"/>
              </a:rPr>
              <a:t>thờ cúng </a:t>
            </a:r>
            <a:r>
              <a:rPr lang="vi-VN" sz="1800" b="1" kern="0">
                <a:solidFill>
                  <a:srgbClr val="0000FF"/>
                </a:solidFill>
                <a:latin typeface="Arial" charset="0"/>
              </a:rPr>
              <a:t>là người được ủy quyền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800" b="1" kern="0" smtClean="0">
                <a:solidFill>
                  <a:srgbClr val="FF0066"/>
                </a:solidFill>
                <a:latin typeface="Arial" charset="0"/>
              </a:rPr>
              <a:t>Người </a:t>
            </a:r>
            <a:r>
              <a:rPr lang="vi-VN" sz="1800" b="1" kern="0">
                <a:solidFill>
                  <a:srgbClr val="FF0066"/>
                </a:solidFill>
                <a:latin typeface="Arial" charset="0"/>
              </a:rPr>
              <a:t>thờ cúng liệt sĩ </a:t>
            </a:r>
            <a:r>
              <a:rPr lang="vi-VN" sz="1800" b="1" kern="0">
                <a:solidFill>
                  <a:srgbClr val="0000FF"/>
                </a:solidFill>
                <a:latin typeface="Arial" charset="0"/>
              </a:rPr>
              <a:t>là người con hưởng chế độ thờ cúng liệt sĩ; trường hợp không có hoặc không còn con thì là người được ủy quyền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800" b="1" kern="0" smtClean="0">
                <a:solidFill>
                  <a:srgbClr val="FF0066"/>
                </a:solidFill>
                <a:latin typeface="Arial" charset="0"/>
              </a:rPr>
              <a:t>Người </a:t>
            </a:r>
            <a:r>
              <a:rPr lang="vi-VN" sz="1800" b="1" kern="0">
                <a:solidFill>
                  <a:srgbClr val="FF0066"/>
                </a:solidFill>
                <a:latin typeface="Arial" charset="0"/>
              </a:rPr>
              <a:t>sống cô đơn không nơi nương tựa </a:t>
            </a:r>
            <a:r>
              <a:rPr lang="vi-VN" sz="1800" b="1" kern="0">
                <a:solidFill>
                  <a:srgbClr val="0000FF"/>
                </a:solidFill>
                <a:latin typeface="Arial" charset="0"/>
              </a:rPr>
              <a:t>là người sống độc thân, không có hoặc không còn thân </a:t>
            </a:r>
            <a:r>
              <a:rPr lang="vi-VN" sz="1800" b="1" kern="0" smtClean="0">
                <a:solidFill>
                  <a:srgbClr val="0000FF"/>
                </a:solidFill>
                <a:latin typeface="Arial" charset="0"/>
              </a:rPr>
              <a:t>nhân.</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800" b="1" kern="0" smtClean="0">
                <a:solidFill>
                  <a:srgbClr val="FF0066"/>
                </a:solidFill>
                <a:latin typeface="Arial" charset="0"/>
              </a:rPr>
              <a:t>Đại </a:t>
            </a:r>
            <a:r>
              <a:rPr lang="vi-VN" sz="1800" b="1" kern="0">
                <a:solidFill>
                  <a:srgbClr val="FF0066"/>
                </a:solidFill>
                <a:latin typeface="Arial" charset="0"/>
              </a:rPr>
              <a:t>diện thân nhân </a:t>
            </a:r>
            <a:r>
              <a:rPr lang="vi-VN" sz="1800" b="1" kern="0">
                <a:solidFill>
                  <a:srgbClr val="0000FF"/>
                </a:solidFill>
                <a:latin typeface="Arial" charset="0"/>
              </a:rPr>
              <a:t>là người được thân nhân ủy quyền theo quy định của pháp </a:t>
            </a:r>
            <a:r>
              <a:rPr lang="vi-VN" sz="1800" b="1" kern="0" smtClean="0">
                <a:solidFill>
                  <a:srgbClr val="0000FF"/>
                </a:solidFill>
                <a:latin typeface="Arial" charset="0"/>
              </a:rPr>
              <a:t>luật.</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800" b="1" kern="0" smtClean="0">
                <a:solidFill>
                  <a:srgbClr val="0000FF"/>
                </a:solidFill>
                <a:latin typeface="Arial" charset="0"/>
              </a:rPr>
              <a:t>Con </a:t>
            </a:r>
            <a:r>
              <a:rPr lang="vi-VN" sz="1800" b="1" kern="0">
                <a:solidFill>
                  <a:srgbClr val="0000FF"/>
                </a:solidFill>
                <a:latin typeface="Arial" charset="0"/>
              </a:rPr>
              <a:t>của người có công nếu còn tiếp tục đi học là người đang theo học tại các cơ sở giáo dục thuộc hệ thống giáo dục quốc dân từ bậc phổ thông đến đại </a:t>
            </a:r>
            <a:r>
              <a:rPr lang="vi-VN" sz="1800" b="1" kern="0" smtClean="0">
                <a:solidFill>
                  <a:srgbClr val="0000FF"/>
                </a:solidFill>
                <a:latin typeface="Arial" charset="0"/>
              </a:rPr>
              <a:t>học.</a:t>
            </a:r>
            <a:endParaRPr lang="en-US" sz="18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startAt="9"/>
              <a:defRPr/>
            </a:pPr>
            <a:r>
              <a:rPr lang="vi-VN" sz="1800" b="1" kern="0" smtClean="0">
                <a:solidFill>
                  <a:srgbClr val="0000FF"/>
                </a:solidFill>
                <a:latin typeface="Arial" charset="0"/>
              </a:rPr>
              <a:t>Người </a:t>
            </a:r>
            <a:r>
              <a:rPr lang="vi-VN" sz="1800" b="1" kern="0">
                <a:solidFill>
                  <a:srgbClr val="0000FF"/>
                </a:solidFill>
                <a:latin typeface="Arial" charset="0"/>
              </a:rPr>
              <a:t>làm nghĩa vụ quốc tế là người được cơ quan nhà nước có thẩm quyền giao thực hiện nhiệm vụ quốc phòng, an ninh ở nước ngoài</a:t>
            </a:r>
            <a:r>
              <a:rPr lang="vi-VN" sz="1800" b="1" kern="0" smtClean="0">
                <a:solidFill>
                  <a:srgbClr val="0000FF"/>
                </a:solidFill>
                <a:latin typeface="Arial" charset="0"/>
              </a:rPr>
              <a:t>.</a:t>
            </a:r>
            <a:endParaRPr lang="en-US" sz="1800" b="1" kern="0" smtClean="0">
              <a:solidFill>
                <a:srgbClr val="0000FF"/>
              </a:solidFill>
              <a:latin typeface="Arial" charset="0"/>
            </a:endParaRPr>
          </a:p>
          <a:p>
            <a:pPr marL="457200" indent="-342900" algn="just" eaLnBrk="1" hangingPunct="1">
              <a:spcBef>
                <a:spcPts val="600"/>
              </a:spcBef>
              <a:spcAft>
                <a:spcPts val="0"/>
              </a:spcAft>
              <a:buClr>
                <a:srgbClr val="FF0000"/>
              </a:buClr>
              <a:buFont typeface="+mj-lt"/>
              <a:buAutoNum type="arabicPeriod" startAt="10"/>
              <a:defRPr/>
            </a:pPr>
            <a:r>
              <a:rPr lang="en-US" sz="1800" b="1" kern="0" smtClean="0">
                <a:solidFill>
                  <a:srgbClr val="FF0000"/>
                </a:solidFill>
                <a:latin typeface="Arial" charset="0"/>
              </a:rPr>
              <a:t>11. 12. …………..</a:t>
            </a:r>
            <a:endParaRPr lang="en-US" sz="1800" b="1" kern="0">
              <a:solidFill>
                <a:srgbClr val="FF0000"/>
              </a:solidFill>
              <a:latin typeface="Arial" charset="0"/>
            </a:endParaRPr>
          </a:p>
        </p:txBody>
      </p:sp>
    </p:spTree>
    <p:extLst>
      <p:ext uri="{BB962C8B-B14F-4D97-AF65-F5344CB8AC3E}">
        <p14:creationId xmlns:p14="http://schemas.microsoft.com/office/powerpoint/2010/main" val="1573163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spcBef>
                <a:spcPts val="600"/>
              </a:spcBef>
              <a:spcAft>
                <a:spcPts val="0"/>
              </a:spcAft>
              <a:defRPr/>
            </a:pPr>
            <a:r>
              <a:rPr lang="en-US" sz="2300" b="1" smtClean="0">
                <a:solidFill>
                  <a:srgbClr val="FF0000"/>
                </a:solidFill>
                <a:latin typeface="Arial" panose="020B0604020202020204" pitchFamily="34" charset="0"/>
                <a:cs typeface="Arial" panose="020B0604020202020204" pitchFamily="34" charset="0"/>
              </a:rPr>
              <a:t>Điều 4. Người </a:t>
            </a:r>
            <a:r>
              <a:rPr lang="en-US" sz="2300" b="1">
                <a:solidFill>
                  <a:srgbClr val="FF0000"/>
                </a:solidFill>
                <a:latin typeface="Arial" panose="020B0604020202020204" pitchFamily="34" charset="0"/>
                <a:cs typeface="Arial" panose="020B0604020202020204" pitchFamily="34" charset="0"/>
              </a:rPr>
              <a:t>có công với cách mạng và thân nhân được Nhà nước, xã hội quan tâm chăm sóc, giúp đỡ và tuỳ từng đối tượng được hưởng các chế độ ưu đãi sau đây:</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FF0066"/>
                </a:solidFill>
                <a:latin typeface="Arial" charset="0"/>
              </a:rPr>
              <a:t>Trợ </a:t>
            </a:r>
            <a:r>
              <a:rPr lang="en-US" sz="2100" b="1" kern="0">
                <a:solidFill>
                  <a:srgbClr val="FF0066"/>
                </a:solidFill>
                <a:latin typeface="Arial" charset="0"/>
              </a:rPr>
              <a:t>cấp hàng tháng, phụ cấp hàng tháng, trợ cấp một </a:t>
            </a:r>
            <a:r>
              <a:rPr lang="en-US" sz="2100" b="1" kern="0" smtClean="0">
                <a:solidFill>
                  <a:srgbClr val="FF0066"/>
                </a:solidFill>
                <a:latin typeface="Arial" charset="0"/>
              </a:rPr>
              <a:t>lần;</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Bảo </a:t>
            </a:r>
            <a:r>
              <a:rPr lang="en-US" sz="2100" b="1" kern="0">
                <a:solidFill>
                  <a:srgbClr val="0000FF"/>
                </a:solidFill>
                <a:latin typeface="Arial" charset="0"/>
              </a:rPr>
              <a:t>hiểm y </a:t>
            </a:r>
            <a:r>
              <a:rPr lang="en-US" sz="2100" b="1" kern="0" smtClean="0">
                <a:solidFill>
                  <a:srgbClr val="0000FF"/>
                </a:solidFill>
                <a:latin typeface="Arial" charset="0"/>
              </a:rPr>
              <a:t>tế;</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Điều </a:t>
            </a:r>
            <a:r>
              <a:rPr lang="en-US" sz="2100" b="1" kern="0">
                <a:solidFill>
                  <a:srgbClr val="0000FF"/>
                </a:solidFill>
                <a:latin typeface="Arial" charset="0"/>
              </a:rPr>
              <a:t>dưỡng phục hồi sức </a:t>
            </a:r>
            <a:r>
              <a:rPr lang="en-US" sz="2100" b="1" kern="0" smtClean="0">
                <a:solidFill>
                  <a:srgbClr val="0000FF"/>
                </a:solidFill>
                <a:latin typeface="Arial" charset="0"/>
              </a:rPr>
              <a:t>khỏe;</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Nhà </a:t>
            </a:r>
            <a:r>
              <a:rPr lang="en-US" sz="2100" b="1" kern="0">
                <a:solidFill>
                  <a:srgbClr val="0000FF"/>
                </a:solidFill>
                <a:latin typeface="Arial" charset="0"/>
              </a:rPr>
              <a:t>nước có chính sách hỗ trợ người có công với cách mạng, thân nhân liệt sĩ </a:t>
            </a:r>
            <a:r>
              <a:rPr lang="en-US" sz="2100" b="1" kern="0">
                <a:solidFill>
                  <a:srgbClr val="FF0066"/>
                </a:solidFill>
                <a:latin typeface="Arial" charset="0"/>
              </a:rPr>
              <a:t>có khó khăn về nhà ở</a:t>
            </a:r>
            <a:r>
              <a:rPr lang="en-US" sz="2100" b="1" kern="0">
                <a:solidFill>
                  <a:srgbClr val="0000FF"/>
                </a:solidFill>
                <a:latin typeface="Arial" charset="0"/>
              </a:rPr>
              <a:t> và huy động sự tham gia của xã hội, gia đình người có công với cách </a:t>
            </a:r>
            <a:r>
              <a:rPr lang="en-US" sz="2100" b="1" kern="0" smtClean="0">
                <a:solidFill>
                  <a:srgbClr val="0000FF"/>
                </a:solidFill>
                <a:latin typeface="Arial" charset="0"/>
              </a:rPr>
              <a:t>mạng;</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Được </a:t>
            </a:r>
            <a:r>
              <a:rPr lang="en-US" sz="2100" b="1" kern="0">
                <a:solidFill>
                  <a:srgbClr val="FF0066"/>
                </a:solidFill>
                <a:latin typeface="Arial" charset="0"/>
              </a:rPr>
              <a:t>ưu tiên trong tuyển sinh</a:t>
            </a:r>
            <a:r>
              <a:rPr lang="en-US" sz="2100" b="1" kern="0">
                <a:solidFill>
                  <a:srgbClr val="0000FF"/>
                </a:solidFill>
                <a:latin typeface="Arial" charset="0"/>
              </a:rPr>
              <a:t>, tạo việc làm; được </a:t>
            </a:r>
            <a:r>
              <a:rPr lang="en-US" sz="2100" b="1" kern="0">
                <a:solidFill>
                  <a:srgbClr val="FF0066"/>
                </a:solidFill>
                <a:latin typeface="Arial" charset="0"/>
              </a:rPr>
              <a:t>hỗ trợ để theo học tại cơ sở giáo dục thuộc hệ thống giáo dục quốc dân đến trình độ đại </a:t>
            </a:r>
            <a:r>
              <a:rPr lang="en-US" sz="2100" b="1" kern="0" smtClean="0">
                <a:solidFill>
                  <a:srgbClr val="FF0066"/>
                </a:solidFill>
                <a:latin typeface="Arial" charset="0"/>
              </a:rPr>
              <a:t>học</a:t>
            </a:r>
            <a:r>
              <a:rPr lang="en-US" sz="2100" b="1" kern="0" smtClean="0">
                <a:solidFill>
                  <a:srgbClr val="0000FF"/>
                </a:solidFill>
                <a:latin typeface="Arial" charset="0"/>
              </a:rPr>
              <a:t>;</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Chính </a:t>
            </a:r>
            <a:r>
              <a:rPr lang="en-US" sz="2100" b="1" kern="0">
                <a:solidFill>
                  <a:srgbClr val="0000FF"/>
                </a:solidFill>
                <a:latin typeface="Arial" charset="0"/>
              </a:rPr>
              <a:t>phủ quy định cụ thể thời điểm hưởng, mức hưởng và các chế độ ưu đãi tại Điều này</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4264897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a:t>
            </a:r>
            <a:r>
              <a:rPr lang="en-US" sz="2800" b="1" smtClean="0">
                <a:solidFill>
                  <a:srgbClr val="0000FF"/>
                </a:solidFill>
                <a:latin typeface="Arial" panose="020B0604020202020204" pitchFamily="34" charset="0"/>
                <a:cs typeface="Arial" panose="020B0604020202020204" pitchFamily="34" charset="0"/>
              </a:rPr>
              <a:t>video </a:t>
            </a:r>
            <a:r>
              <a:rPr lang="en-US" sz="2800" b="1">
                <a:solidFill>
                  <a:srgbClr val="0000FF"/>
                </a:solidFill>
                <a:latin typeface="Arial" panose="020B0604020202020204" pitchFamily="34" charset="0"/>
                <a:cs typeface="Arial" panose="020B0604020202020204" pitchFamily="34" charset="0"/>
              </a:rPr>
              <a:t>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19200"/>
            <a:ext cx="9144000" cy="5635388"/>
          </a:xfrm>
          <a:prstGeom prst="rect">
            <a:avLst/>
          </a:prstGeom>
        </p:spPr>
      </p:pic>
    </p:spTree>
    <p:extLst>
      <p:ext uri="{BB962C8B-B14F-4D97-AF65-F5344CB8AC3E}">
        <p14:creationId xmlns:p14="http://schemas.microsoft.com/office/powerpoint/2010/main" val="3700359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800" b="1" smtClean="0">
                <a:solidFill>
                  <a:srgbClr val="FF0000"/>
                </a:solidFill>
                <a:latin typeface="Arial" panose="020B0604020202020204" pitchFamily="34" charset="0"/>
                <a:cs typeface="Arial" panose="020B0604020202020204" pitchFamily="34" charset="0"/>
              </a:rPr>
              <a:t>Điều 6</a:t>
            </a:r>
            <a:endParaRPr lang="en-US" sz="28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FF0066"/>
                </a:solidFill>
                <a:latin typeface="Arial" charset="0"/>
              </a:rPr>
              <a:t>Quỹ </a:t>
            </a:r>
            <a:r>
              <a:rPr lang="en-US" sz="2400" b="1" kern="0">
                <a:solidFill>
                  <a:srgbClr val="FF0066"/>
                </a:solidFill>
                <a:latin typeface="Arial" charset="0"/>
              </a:rPr>
              <a:t>Đền ơn đáp nghĩa</a:t>
            </a:r>
            <a:r>
              <a:rPr lang="en-US" sz="2400" b="1" kern="0">
                <a:solidFill>
                  <a:srgbClr val="0000FF"/>
                </a:solidFill>
                <a:latin typeface="Arial" charset="0"/>
              </a:rPr>
              <a:t> được xây dựng ở trung ương, tỉnh, thành phố trực thuộc trung ương; huyện, quận, </a:t>
            </a:r>
            <a:r>
              <a:rPr lang="en-US" sz="2400" b="1" kern="0" smtClean="0">
                <a:solidFill>
                  <a:srgbClr val="0000FF"/>
                </a:solidFill>
                <a:latin typeface="Arial" charset="0"/>
              </a:rPr>
              <a:t/>
            </a:r>
            <a:br>
              <a:rPr lang="en-US" sz="2400" b="1" kern="0" smtClean="0">
                <a:solidFill>
                  <a:srgbClr val="0000FF"/>
                </a:solidFill>
                <a:latin typeface="Arial" charset="0"/>
              </a:rPr>
            </a:br>
            <a:r>
              <a:rPr lang="en-US" sz="2400" b="1" kern="0" smtClean="0">
                <a:solidFill>
                  <a:srgbClr val="0000FF"/>
                </a:solidFill>
                <a:latin typeface="Arial" charset="0"/>
              </a:rPr>
              <a:t>thị </a:t>
            </a:r>
            <a:r>
              <a:rPr lang="en-US" sz="2400" b="1" kern="0">
                <a:solidFill>
                  <a:srgbClr val="0000FF"/>
                </a:solidFill>
                <a:latin typeface="Arial" charset="0"/>
              </a:rPr>
              <a:t>xã, thành phố thuộc tỉnh; xã, phường, thị trấn bằng sự đóng góp theo trách nhiệm và tình cảm của tổ chức, cá </a:t>
            </a:r>
            <a:r>
              <a:rPr lang="en-US" sz="2400" b="1" kern="0" smtClean="0">
                <a:solidFill>
                  <a:srgbClr val="0000FF"/>
                </a:solidFill>
                <a:latin typeface="Arial" charset="0"/>
              </a:rPr>
              <a:t>nhân.</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FF0066"/>
                </a:solidFill>
                <a:latin typeface="Arial" charset="0"/>
              </a:rPr>
              <a:t>Mặt </a:t>
            </a:r>
            <a:r>
              <a:rPr lang="en-US" sz="2400" b="1" kern="0">
                <a:solidFill>
                  <a:srgbClr val="FF0066"/>
                </a:solidFill>
                <a:latin typeface="Arial" charset="0"/>
              </a:rPr>
              <a:t>trận Tổ quốc Việt Nam</a:t>
            </a:r>
            <a:r>
              <a:rPr lang="en-US" sz="2400" b="1" kern="0">
                <a:solidFill>
                  <a:srgbClr val="0000FF"/>
                </a:solidFill>
                <a:latin typeface="Arial" charset="0"/>
              </a:rPr>
              <a:t> chủ trì vận động xây dựng Quỹ Đền ơn đáp </a:t>
            </a:r>
            <a:r>
              <a:rPr lang="en-US" sz="2400" b="1" kern="0" smtClean="0">
                <a:solidFill>
                  <a:srgbClr val="0000FF"/>
                </a:solidFill>
                <a:latin typeface="Arial" charset="0"/>
              </a:rPr>
              <a:t>nghĩa.</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FF0066"/>
                </a:solidFill>
                <a:latin typeface="Arial" charset="0"/>
              </a:rPr>
              <a:t>Chính </a:t>
            </a:r>
            <a:r>
              <a:rPr lang="en-US" sz="2400" b="1" kern="0">
                <a:solidFill>
                  <a:srgbClr val="FF0066"/>
                </a:solidFill>
                <a:latin typeface="Arial" charset="0"/>
              </a:rPr>
              <a:t>phủ</a:t>
            </a:r>
            <a:r>
              <a:rPr lang="en-US" sz="2400" b="1" kern="0">
                <a:solidFill>
                  <a:srgbClr val="0000FF"/>
                </a:solidFill>
                <a:latin typeface="Arial" charset="0"/>
              </a:rPr>
              <a:t> quy định chế độ quản lý, sử dụng Quỹ Đền ơn đáp nghĩa</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11391679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pPr>
            <a:r>
              <a:rPr lang="en-US" sz="2300" b="1" smtClean="0">
                <a:solidFill>
                  <a:srgbClr val="FF0000"/>
                </a:solidFill>
                <a:latin typeface="Arial" panose="020B0604020202020204" pitchFamily="34" charset="0"/>
                <a:cs typeface="Arial" panose="020B0604020202020204" pitchFamily="34" charset="0"/>
              </a:rPr>
              <a:t>Điều 7. Chế </a:t>
            </a:r>
            <a:r>
              <a:rPr lang="en-US" sz="2300" b="1">
                <a:solidFill>
                  <a:srgbClr val="FF0000"/>
                </a:solidFill>
                <a:latin typeface="Arial" panose="020B0604020202020204" pitchFamily="34" charset="0"/>
                <a:cs typeface="Arial" panose="020B0604020202020204" pitchFamily="34" charset="0"/>
              </a:rPr>
              <a:t>độ ưu đãi đối với người có công với cách mạng và thân nhân được thực hiện theo nguyên tắc sau đây</a:t>
            </a:r>
            <a:r>
              <a:rPr lang="en-US" sz="2300" b="1" smtClean="0">
                <a:solidFill>
                  <a:srgbClr val="FF0000"/>
                </a:solidFill>
                <a:latin typeface="Arial" panose="020B0604020202020204" pitchFamily="34" charset="0"/>
                <a:cs typeface="Arial" panose="020B0604020202020204" pitchFamily="34" charset="0"/>
              </a:rPr>
              <a:t>:</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Người </a:t>
            </a:r>
            <a:r>
              <a:rPr lang="en-US" sz="2100" b="1" kern="0">
                <a:solidFill>
                  <a:srgbClr val="FF0066"/>
                </a:solidFill>
                <a:latin typeface="Arial" charset="0"/>
              </a:rPr>
              <a:t>có công với cách mạng</a:t>
            </a:r>
            <a:r>
              <a:rPr lang="en-US" sz="2100" b="1" kern="0">
                <a:solidFill>
                  <a:srgbClr val="0000FF"/>
                </a:solidFill>
                <a:latin typeface="Arial" charset="0"/>
              </a:rPr>
              <a:t> thuộc hai đối tượng quy định tại </a:t>
            </a:r>
            <a:r>
              <a:rPr lang="en-US" sz="2100" b="1" kern="0">
                <a:solidFill>
                  <a:srgbClr val="006600"/>
                </a:solidFill>
                <a:latin typeface="Arial" charset="0"/>
              </a:rPr>
              <a:t>khoản 1 Điều 2</a:t>
            </a:r>
            <a:r>
              <a:rPr lang="en-US" sz="2100" b="1" kern="0">
                <a:solidFill>
                  <a:srgbClr val="0000FF"/>
                </a:solidFill>
                <a:latin typeface="Arial" charset="0"/>
              </a:rPr>
              <a:t> trở lên được hưởng trợ cấp, phụ cấp đối với từng đối tượng, các chế độ khác được hưởng mức ưu đãi của một đối tượng, trừ trường hợp quy định tại </a:t>
            </a:r>
            <a:r>
              <a:rPr lang="en-US" sz="2100" b="1" kern="0">
                <a:solidFill>
                  <a:srgbClr val="006600"/>
                </a:solidFill>
                <a:latin typeface="Arial" charset="0"/>
              </a:rPr>
              <a:t>khoản 5 Điều 10, khoản 5 Điều 26 và khoản 5 Điều 33</a:t>
            </a:r>
            <a:r>
              <a:rPr lang="en-US" sz="2100" b="1" kern="0">
                <a:solidFill>
                  <a:srgbClr val="0000FF"/>
                </a:solidFill>
                <a:latin typeface="Arial" charset="0"/>
              </a:rPr>
              <a:t> của Pháp lệnh </a:t>
            </a:r>
            <a:r>
              <a:rPr lang="en-US" sz="2100" b="1" kern="0" smtClean="0">
                <a:solidFill>
                  <a:srgbClr val="0000FF"/>
                </a:solidFill>
                <a:latin typeface="Arial" charset="0"/>
              </a:rPr>
              <a:t>này;</a:t>
            </a:r>
          </a:p>
          <a:p>
            <a:pPr indent="-457200" algn="just" eaLnBrk="1" hangingPunct="1">
              <a:lnSpc>
                <a:spcPct val="105000"/>
              </a:lnSpc>
              <a:spcBef>
                <a:spcPts val="1000"/>
              </a:spcBef>
              <a:spcAft>
                <a:spcPts val="0"/>
              </a:spcAft>
              <a:buClr>
                <a:srgbClr val="FF0000"/>
              </a:buClr>
              <a:buFont typeface="+mj-lt"/>
              <a:buAutoNum type="arabicPeriod"/>
              <a:defRPr/>
            </a:pPr>
            <a:r>
              <a:rPr lang="en-US" sz="2100" b="1" kern="0" smtClean="0">
                <a:solidFill>
                  <a:srgbClr val="FF0066"/>
                </a:solidFill>
                <a:latin typeface="Arial" charset="0"/>
              </a:rPr>
              <a:t>Người </a:t>
            </a:r>
            <a:r>
              <a:rPr lang="en-US" sz="2100" b="1" kern="0">
                <a:solidFill>
                  <a:srgbClr val="FF0066"/>
                </a:solidFill>
                <a:latin typeface="Arial" charset="0"/>
              </a:rPr>
              <a:t>có công</a:t>
            </a:r>
            <a:r>
              <a:rPr lang="en-US" sz="2100" b="1" kern="0">
                <a:solidFill>
                  <a:srgbClr val="0000FF"/>
                </a:solidFill>
                <a:latin typeface="Arial" charset="0"/>
              </a:rPr>
              <a:t> với cách mạng </a:t>
            </a:r>
            <a:r>
              <a:rPr lang="en-US" sz="2100" b="1" kern="0">
                <a:solidFill>
                  <a:srgbClr val="FF0066"/>
                </a:solidFill>
                <a:latin typeface="Arial" charset="0"/>
              </a:rPr>
              <a:t>chết</a:t>
            </a:r>
            <a:r>
              <a:rPr lang="en-US" sz="2100" b="1" kern="0">
                <a:solidFill>
                  <a:srgbClr val="0000FF"/>
                </a:solidFill>
                <a:latin typeface="Arial" charset="0"/>
              </a:rPr>
              <a:t> thì </a:t>
            </a:r>
            <a:r>
              <a:rPr lang="en-US" sz="2100" b="1" kern="0">
                <a:solidFill>
                  <a:srgbClr val="FF0066"/>
                </a:solidFill>
                <a:latin typeface="Arial" charset="0"/>
              </a:rPr>
              <a:t>thân nhân</a:t>
            </a:r>
            <a:r>
              <a:rPr lang="en-US" sz="2100" b="1" kern="0">
                <a:solidFill>
                  <a:srgbClr val="0000FF"/>
                </a:solidFill>
                <a:latin typeface="Arial" charset="0"/>
              </a:rPr>
              <a:t> được hưởng </a:t>
            </a:r>
            <a:r>
              <a:rPr lang="en-US" sz="2100" b="1" kern="0">
                <a:solidFill>
                  <a:srgbClr val="006600"/>
                </a:solidFill>
                <a:latin typeface="Arial" charset="0"/>
              </a:rPr>
              <a:t>trợ cấp tiền tuất hàng tháng</a:t>
            </a:r>
            <a:r>
              <a:rPr lang="en-US" sz="2100" b="1" kern="0">
                <a:solidFill>
                  <a:srgbClr val="0000FF"/>
                </a:solidFill>
                <a:latin typeface="Arial" charset="0"/>
              </a:rPr>
              <a:t>, </a:t>
            </a:r>
            <a:r>
              <a:rPr lang="en-US" sz="2100" b="1" kern="0">
                <a:solidFill>
                  <a:srgbClr val="CC3300"/>
                </a:solidFill>
                <a:latin typeface="Arial" charset="0"/>
              </a:rPr>
              <a:t>trợ cấp tiền tuất nuôi dưỡng hàng tháng</a:t>
            </a:r>
            <a:r>
              <a:rPr lang="en-US" sz="2100" b="1" kern="0">
                <a:solidFill>
                  <a:srgbClr val="0000FF"/>
                </a:solidFill>
                <a:latin typeface="Arial" charset="0"/>
              </a:rPr>
              <a:t> theo chế độ ưu đãi người có công với cách </a:t>
            </a:r>
            <a:r>
              <a:rPr lang="en-US" sz="2100" b="1" kern="0" smtClean="0">
                <a:solidFill>
                  <a:srgbClr val="0000FF"/>
                </a:solidFill>
                <a:latin typeface="Arial" charset="0"/>
              </a:rPr>
              <a:t>mạng.</a:t>
            </a:r>
          </a:p>
          <a:p>
            <a:pPr marL="579438" indent="-342900" algn="just" eaLnBrk="1" hangingPunct="1">
              <a:lnSpc>
                <a:spcPct val="105000"/>
              </a:lnSpc>
              <a:spcBef>
                <a:spcPts val="1000"/>
              </a:spcBef>
              <a:spcAft>
                <a:spcPts val="0"/>
              </a:spcAft>
              <a:buClr>
                <a:srgbClr val="FF0000"/>
              </a:buClr>
              <a:buFont typeface="Arial" pitchFamily="34" charset="0"/>
              <a:buChar char="•"/>
              <a:defRPr/>
            </a:pPr>
            <a:r>
              <a:rPr lang="en-US" sz="2100" b="1" kern="0" smtClean="0">
                <a:solidFill>
                  <a:srgbClr val="FF0066"/>
                </a:solidFill>
                <a:latin typeface="Arial" charset="0"/>
              </a:rPr>
              <a:t>Trường </a:t>
            </a:r>
            <a:r>
              <a:rPr lang="en-US" sz="2100" b="1" kern="0">
                <a:solidFill>
                  <a:srgbClr val="FF0066"/>
                </a:solidFill>
                <a:latin typeface="Arial" charset="0"/>
              </a:rPr>
              <a:t>hợp</a:t>
            </a:r>
            <a:r>
              <a:rPr lang="en-US" sz="2100" b="1" kern="0">
                <a:solidFill>
                  <a:srgbClr val="0000FF"/>
                </a:solidFill>
                <a:latin typeface="Arial" charset="0"/>
              </a:rPr>
              <a:t> người có công với cách mạng </a:t>
            </a:r>
            <a:r>
              <a:rPr lang="en-US" sz="2100" b="1" kern="0">
                <a:solidFill>
                  <a:srgbClr val="FF0066"/>
                </a:solidFill>
                <a:latin typeface="Arial" charset="0"/>
              </a:rPr>
              <a:t>thuộc hai đối tượng</a:t>
            </a:r>
            <a:r>
              <a:rPr lang="en-US" sz="2100" b="1" kern="0">
                <a:solidFill>
                  <a:srgbClr val="0000FF"/>
                </a:solidFill>
                <a:latin typeface="Arial" charset="0"/>
              </a:rPr>
              <a:t> quy định tại khoản 1 Điều 2 của Pháp lệnh này trở lên chết thì thân nhân được </a:t>
            </a:r>
            <a:r>
              <a:rPr lang="en-US" sz="2100" b="1" kern="0">
                <a:solidFill>
                  <a:srgbClr val="FF0066"/>
                </a:solidFill>
                <a:latin typeface="Arial" charset="0"/>
              </a:rPr>
              <a:t>hưởng trợ cấp tiền tuất của một đối </a:t>
            </a:r>
            <a:r>
              <a:rPr lang="en-US" sz="2100" b="1" kern="0" smtClean="0">
                <a:solidFill>
                  <a:srgbClr val="FF0066"/>
                </a:solidFill>
                <a:latin typeface="Arial" charset="0"/>
              </a:rPr>
              <a:t>tượng</a:t>
            </a:r>
            <a:r>
              <a:rPr lang="en-US" sz="2100" b="1" kern="0" smtClean="0">
                <a:solidFill>
                  <a:srgbClr val="0000FF"/>
                </a:solidFill>
                <a:latin typeface="Arial" charset="0"/>
              </a:rPr>
              <a:t>.</a:t>
            </a:r>
          </a:p>
          <a:p>
            <a:pPr marL="579438" indent="-342900" algn="just" eaLnBrk="1" hangingPunct="1">
              <a:lnSpc>
                <a:spcPct val="105000"/>
              </a:lnSpc>
              <a:spcBef>
                <a:spcPts val="1000"/>
              </a:spcBef>
              <a:spcAft>
                <a:spcPts val="0"/>
              </a:spcAft>
              <a:buClr>
                <a:srgbClr val="FF0000"/>
              </a:buClr>
              <a:buFont typeface="Arial" pitchFamily="34" charset="0"/>
              <a:buChar char="•"/>
              <a:defRPr/>
            </a:pPr>
            <a:r>
              <a:rPr lang="en-US" sz="2100" b="1" kern="0" smtClean="0">
                <a:solidFill>
                  <a:srgbClr val="FF0066"/>
                </a:solidFill>
                <a:latin typeface="Arial" charset="0"/>
              </a:rPr>
              <a:t>Trường </a:t>
            </a:r>
            <a:r>
              <a:rPr lang="en-US" sz="2100" b="1" kern="0">
                <a:solidFill>
                  <a:srgbClr val="FF0066"/>
                </a:solidFill>
                <a:latin typeface="Arial" charset="0"/>
              </a:rPr>
              <a:t>hợp </a:t>
            </a:r>
            <a:r>
              <a:rPr lang="en-US" sz="2100" b="1" kern="0">
                <a:solidFill>
                  <a:srgbClr val="006600"/>
                </a:solidFill>
                <a:latin typeface="Arial" charset="0"/>
              </a:rPr>
              <a:t>thân nhân hưởng trợ cấp tiền tuất của 2</a:t>
            </a:r>
            <a:r>
              <a:rPr lang="en-US" sz="2100" b="1" kern="0" smtClean="0">
                <a:solidFill>
                  <a:srgbClr val="006600"/>
                </a:solidFill>
                <a:latin typeface="Arial" charset="0"/>
              </a:rPr>
              <a:t> </a:t>
            </a:r>
            <a:r>
              <a:rPr lang="en-US" sz="2100" b="1" kern="0">
                <a:solidFill>
                  <a:srgbClr val="006600"/>
                </a:solidFill>
                <a:latin typeface="Arial" charset="0"/>
              </a:rPr>
              <a:t>đối tượng </a:t>
            </a:r>
            <a:r>
              <a:rPr lang="en-US" sz="2100" b="1" kern="0">
                <a:solidFill>
                  <a:srgbClr val="0000FF"/>
                </a:solidFill>
                <a:latin typeface="Arial" charset="0"/>
              </a:rPr>
              <a:t>người có công với cách mạng trở lên mà thuộc diện được hưởng thêm trợ cấp tiền tuất nuôi dưỡng hàng tháng thì được hưởng thêm </a:t>
            </a:r>
            <a:r>
              <a:rPr lang="en-US" sz="2100" b="1" kern="0" smtClean="0">
                <a:solidFill>
                  <a:srgbClr val="0000FF"/>
                </a:solidFill>
                <a:latin typeface="Arial" charset="0"/>
              </a:rPr>
              <a:t>01 </a:t>
            </a:r>
            <a:r>
              <a:rPr lang="en-US" sz="2100" b="1" kern="0">
                <a:solidFill>
                  <a:srgbClr val="0000FF"/>
                </a:solidFill>
                <a:latin typeface="Arial" charset="0"/>
              </a:rPr>
              <a:t>suất trợ cấp tiền tuất nuôi dưỡng hàng tháng;</a:t>
            </a:r>
          </a:p>
          <a:p>
            <a:pPr indent="-457200" algn="just" eaLnBrk="1" hangingPunct="1">
              <a:lnSpc>
                <a:spcPct val="105000"/>
              </a:lnSpc>
              <a:spcBef>
                <a:spcPts val="1000"/>
              </a:spcBef>
              <a:spcAft>
                <a:spcPts val="0"/>
              </a:spcAft>
              <a:buClr>
                <a:srgbClr val="FF0000"/>
              </a:buClr>
              <a:buFont typeface="+mj-lt"/>
              <a:buAutoNum type="arabicPeriod"/>
              <a:defRPr/>
            </a:pPr>
            <a:endParaRPr lang="en-US" sz="2100" b="1" kern="0">
              <a:solidFill>
                <a:srgbClr val="0000FF"/>
              </a:solidFill>
              <a:latin typeface="Arial" charset="0"/>
            </a:endParaRPr>
          </a:p>
        </p:txBody>
      </p:sp>
    </p:spTree>
    <p:extLst>
      <p:ext uri="{BB962C8B-B14F-4D97-AF65-F5344CB8AC3E}">
        <p14:creationId xmlns:p14="http://schemas.microsoft.com/office/powerpoint/2010/main" val="3736118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pPr>
            <a:r>
              <a:rPr lang="en-US" sz="2300" b="1" smtClean="0">
                <a:solidFill>
                  <a:srgbClr val="FF0000"/>
                </a:solidFill>
                <a:latin typeface="Arial" panose="020B0604020202020204" pitchFamily="34" charset="0"/>
                <a:cs typeface="Arial" panose="020B0604020202020204" pitchFamily="34" charset="0"/>
              </a:rPr>
              <a:t>Điều 7. Chế </a:t>
            </a:r>
            <a:r>
              <a:rPr lang="en-US" sz="2300" b="1">
                <a:solidFill>
                  <a:srgbClr val="FF0000"/>
                </a:solidFill>
                <a:latin typeface="Arial" panose="020B0604020202020204" pitchFamily="34" charset="0"/>
                <a:cs typeface="Arial" panose="020B0604020202020204" pitchFamily="34" charset="0"/>
              </a:rPr>
              <a:t>độ ưu đãi đối với người có công với cách mạng và thân nhân được thực hiện theo nguyên tắc sau đây</a:t>
            </a:r>
            <a:r>
              <a:rPr lang="en-US" sz="2300" b="1" smtClean="0">
                <a:solidFill>
                  <a:srgbClr val="FF0000"/>
                </a:solidFill>
                <a:latin typeface="Arial" panose="020B0604020202020204" pitchFamily="34" charset="0"/>
                <a:cs typeface="Arial" panose="020B0604020202020204" pitchFamily="34" charset="0"/>
              </a:rPr>
              <a:t>:</a:t>
            </a:r>
            <a:endParaRPr lang="en-US" sz="23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startAt="3"/>
              <a:defRPr/>
            </a:pPr>
            <a:r>
              <a:rPr lang="en-US" sz="2300" b="1" kern="0" smtClean="0">
                <a:solidFill>
                  <a:srgbClr val="0000FF"/>
                </a:solidFill>
                <a:latin typeface="Arial" charset="0"/>
              </a:rPr>
              <a:t>Người </a:t>
            </a:r>
            <a:r>
              <a:rPr lang="en-US" sz="2300" b="1" kern="0">
                <a:solidFill>
                  <a:srgbClr val="0000FF"/>
                </a:solidFill>
                <a:latin typeface="Arial" charset="0"/>
              </a:rPr>
              <a:t>có công với cách mạng, thân nhân quy định tại điểm e khoản 2 Điều 14 </a:t>
            </a:r>
            <a:r>
              <a:rPr lang="en-US" sz="2300" b="1" kern="0" smtClean="0">
                <a:solidFill>
                  <a:srgbClr val="FF0066"/>
                </a:solidFill>
                <a:latin typeface="Arial" charset="0"/>
              </a:rPr>
              <a:t>(thân nhân liệt sĩ) </a:t>
            </a:r>
            <a:r>
              <a:rPr lang="en-US" sz="2300" b="1" kern="0" smtClean="0">
                <a:solidFill>
                  <a:srgbClr val="0000FF"/>
                </a:solidFill>
                <a:latin typeface="Arial" charset="0"/>
              </a:rPr>
              <a:t>và </a:t>
            </a:r>
            <a:r>
              <a:rPr lang="en-US" sz="2300" b="1" kern="0">
                <a:solidFill>
                  <a:srgbClr val="0000FF"/>
                </a:solidFill>
                <a:latin typeface="Arial" charset="0"/>
              </a:rPr>
              <a:t>khoản 2 </a:t>
            </a:r>
            <a:r>
              <a:rPr lang="en-US" sz="2300" b="1" kern="0" smtClean="0">
                <a:solidFill>
                  <a:srgbClr val="0000FF"/>
                </a:solidFill>
                <a:latin typeface="Arial" charset="0"/>
              </a:rPr>
              <a:t/>
            </a:r>
            <a:br>
              <a:rPr lang="en-US" sz="2300" b="1" kern="0" smtClean="0">
                <a:solidFill>
                  <a:srgbClr val="0000FF"/>
                </a:solidFill>
                <a:latin typeface="Arial" charset="0"/>
              </a:rPr>
            </a:br>
            <a:r>
              <a:rPr lang="en-US" sz="2300" b="1" kern="0" smtClean="0">
                <a:solidFill>
                  <a:srgbClr val="0000FF"/>
                </a:solidFill>
                <a:latin typeface="Arial" charset="0"/>
              </a:rPr>
              <a:t>Điều </a:t>
            </a:r>
            <a:r>
              <a:rPr lang="en-US" sz="2300" b="1" kern="0">
                <a:solidFill>
                  <a:srgbClr val="0000FF"/>
                </a:solidFill>
                <a:latin typeface="Arial" charset="0"/>
              </a:rPr>
              <a:t>27 </a:t>
            </a:r>
            <a:r>
              <a:rPr lang="en-US" sz="2300" b="1" kern="0" smtClean="0">
                <a:solidFill>
                  <a:srgbClr val="FF0066"/>
                </a:solidFill>
                <a:latin typeface="Arial" charset="0"/>
              </a:rPr>
              <a:t>(con đẻ người hoạt động kháng chiến bị nhiễm chất độc hóa học)</a:t>
            </a:r>
            <a:r>
              <a:rPr lang="en-US" sz="2300" b="1" kern="0" smtClean="0">
                <a:solidFill>
                  <a:srgbClr val="0000FF"/>
                </a:solidFill>
                <a:latin typeface="Arial" charset="0"/>
              </a:rPr>
              <a:t> của </a:t>
            </a:r>
            <a:r>
              <a:rPr lang="en-US" sz="2300" b="1" kern="0">
                <a:solidFill>
                  <a:srgbClr val="0000FF"/>
                </a:solidFill>
                <a:latin typeface="Arial" charset="0"/>
              </a:rPr>
              <a:t>Pháp lệnh này chết thì người tổ chức mai táng được nhận mai táng phí theo mức quy định của pháp luật về bảo hiểm xã </a:t>
            </a:r>
            <a:r>
              <a:rPr lang="en-US" sz="2300" b="1" kern="0" smtClean="0">
                <a:solidFill>
                  <a:srgbClr val="0000FF"/>
                </a:solidFill>
                <a:latin typeface="Arial" charset="0"/>
              </a:rPr>
              <a:t>hội.</a:t>
            </a:r>
          </a:p>
          <a:p>
            <a:pPr indent="-457200" algn="just" eaLnBrk="1" hangingPunct="1">
              <a:lnSpc>
                <a:spcPct val="114000"/>
              </a:lnSpc>
              <a:spcBef>
                <a:spcPts val="1000"/>
              </a:spcBef>
              <a:spcAft>
                <a:spcPts val="0"/>
              </a:spcAft>
              <a:buClr>
                <a:srgbClr val="FF0000"/>
              </a:buClr>
              <a:buFont typeface="Arial" pitchFamily="34" charset="0"/>
              <a:buChar char="•"/>
              <a:defRPr/>
            </a:pPr>
            <a:r>
              <a:rPr lang="en-US" sz="2300" b="1" kern="0" smtClean="0">
                <a:solidFill>
                  <a:srgbClr val="0000FF"/>
                </a:solidFill>
                <a:latin typeface="Arial" charset="0"/>
              </a:rPr>
              <a:t>Trường </a:t>
            </a:r>
            <a:r>
              <a:rPr lang="en-US" sz="2300" b="1" kern="0">
                <a:solidFill>
                  <a:srgbClr val="0000FF"/>
                </a:solidFill>
                <a:latin typeface="Arial" charset="0"/>
              </a:rPr>
              <a:t>hợp các đối tượng quy định tại khoản này đồng thời là đối tượng điều chỉnh của Luật bảo hiểm xã hội thì mai táng phí do Bảo hiểm xã hội chi trả</a:t>
            </a:r>
            <a:r>
              <a:rPr lang="en-US" sz="2300" b="1" kern="0" smtClean="0">
                <a:solidFill>
                  <a:srgbClr val="0000FF"/>
                </a:solidFill>
                <a:latin typeface="Arial" charset="0"/>
              </a:rPr>
              <a:t>.</a:t>
            </a:r>
            <a:endParaRPr lang="en-US" sz="2300" b="1" kern="0">
              <a:solidFill>
                <a:srgbClr val="0000FF"/>
              </a:solidFill>
              <a:latin typeface="Arial" charset="0"/>
            </a:endParaRPr>
          </a:p>
        </p:txBody>
      </p:sp>
    </p:spTree>
    <p:extLst>
      <p:ext uri="{BB962C8B-B14F-4D97-AF65-F5344CB8AC3E}">
        <p14:creationId xmlns:p14="http://schemas.microsoft.com/office/powerpoint/2010/main" val="1410754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000"/>
              </a:spcBef>
              <a:spcAft>
                <a:spcPts val="0"/>
              </a:spcAft>
              <a:defRPr/>
            </a:pPr>
            <a:r>
              <a:rPr lang="en-US" sz="2800" b="1">
                <a:solidFill>
                  <a:srgbClr val="FF0000"/>
                </a:solidFill>
                <a:latin typeface="Arial" panose="020B0604020202020204" pitchFamily="34" charset="0"/>
                <a:cs typeface="Arial" panose="020B0604020202020204" pitchFamily="34" charset="0"/>
              </a:rPr>
              <a:t>Điều </a:t>
            </a:r>
            <a:r>
              <a:rPr lang="en-US" sz="2800" b="1" smtClean="0">
                <a:solidFill>
                  <a:srgbClr val="FF0000"/>
                </a:solidFill>
                <a:latin typeface="Arial" panose="020B0604020202020204" pitchFamily="34" charset="0"/>
                <a:cs typeface="Arial" panose="020B0604020202020204" pitchFamily="34" charset="0"/>
              </a:rPr>
              <a:t>8. Nghiêm </a:t>
            </a:r>
            <a:r>
              <a:rPr lang="en-US" sz="2800" b="1">
                <a:solidFill>
                  <a:srgbClr val="FF0000"/>
                </a:solidFill>
                <a:latin typeface="Arial" panose="020B0604020202020204" pitchFamily="34" charset="0"/>
                <a:cs typeface="Arial" panose="020B0604020202020204" pitchFamily="34" charset="0"/>
              </a:rPr>
              <a:t>cấm các hành vi sau </a:t>
            </a:r>
            <a:r>
              <a:rPr lang="en-US" sz="2800" b="1" smtClean="0">
                <a:solidFill>
                  <a:srgbClr val="FF0000"/>
                </a:solidFill>
                <a:latin typeface="Arial" panose="020B0604020202020204" pitchFamily="34" charset="0"/>
                <a:cs typeface="Arial" panose="020B0604020202020204" pitchFamily="34" charset="0"/>
              </a:rPr>
              <a:t>đây</a:t>
            </a:r>
            <a:endParaRPr lang="en-US" sz="28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Khai </a:t>
            </a:r>
            <a:r>
              <a:rPr lang="en-US" sz="2400" b="1" kern="0">
                <a:solidFill>
                  <a:srgbClr val="0000FF"/>
                </a:solidFill>
                <a:latin typeface="Arial" charset="0"/>
              </a:rPr>
              <a:t>man, giả mạo giấy tờ để hưởng chế độ ưu đãi người có công với cách </a:t>
            </a:r>
            <a:r>
              <a:rPr lang="en-US" sz="2400" b="1" kern="0" smtClean="0">
                <a:solidFill>
                  <a:srgbClr val="0000FF"/>
                </a:solidFill>
                <a:latin typeface="Arial" charset="0"/>
              </a:rPr>
              <a:t>mạng;</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Lợi </a:t>
            </a:r>
            <a:r>
              <a:rPr lang="en-US" sz="2400" b="1" kern="0">
                <a:solidFill>
                  <a:srgbClr val="0000FF"/>
                </a:solidFill>
                <a:latin typeface="Arial" charset="0"/>
              </a:rPr>
              <a:t>dụng chức vụ, quyền hạn để làm trái quy định hoặc gây thiệt hại đến lợi ích của Nhà nước, quyền lợi của người có công với cách </a:t>
            </a:r>
            <a:r>
              <a:rPr lang="en-US" sz="2400" b="1" kern="0" smtClean="0">
                <a:solidFill>
                  <a:srgbClr val="0000FF"/>
                </a:solidFill>
                <a:latin typeface="Arial" charset="0"/>
              </a:rPr>
              <a:t>mạng;</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Vi </a:t>
            </a:r>
            <a:r>
              <a:rPr lang="en-US" sz="2400" b="1" kern="0">
                <a:solidFill>
                  <a:srgbClr val="0000FF"/>
                </a:solidFill>
                <a:latin typeface="Arial" charset="0"/>
              </a:rPr>
              <a:t>phạm nguyên tắc quản lý, sử dụng kinh phí bảo đảm thực hiện các chế độ ưu đãi người có công với cách mạng, Quỹ Đền ơn đáp </a:t>
            </a:r>
            <a:r>
              <a:rPr lang="en-US" sz="2400" b="1" kern="0" smtClean="0">
                <a:solidFill>
                  <a:srgbClr val="0000FF"/>
                </a:solidFill>
                <a:latin typeface="Arial" charset="0"/>
              </a:rPr>
              <a:t>nghĩa;</a:t>
            </a:r>
          </a:p>
          <a:p>
            <a:pPr indent="-457200" algn="just" eaLnBrk="1" hangingPunct="1">
              <a:lnSpc>
                <a:spcPct val="114000"/>
              </a:lnSpc>
              <a:spcBef>
                <a:spcPts val="1000"/>
              </a:spcBef>
              <a:spcAft>
                <a:spcPts val="0"/>
              </a:spcAft>
              <a:buClr>
                <a:srgbClr val="FF0000"/>
              </a:buClr>
              <a:buFont typeface="+mj-lt"/>
              <a:buAutoNum type="arabicPeriod"/>
              <a:defRPr/>
            </a:pPr>
            <a:r>
              <a:rPr lang="en-US" sz="2400" b="1" kern="0" smtClean="0">
                <a:solidFill>
                  <a:srgbClr val="0000FF"/>
                </a:solidFill>
                <a:latin typeface="Arial" charset="0"/>
              </a:rPr>
              <a:t>Lợi </a:t>
            </a:r>
            <a:r>
              <a:rPr lang="en-US" sz="2400" b="1" kern="0">
                <a:solidFill>
                  <a:srgbClr val="0000FF"/>
                </a:solidFill>
                <a:latin typeface="Arial" charset="0"/>
              </a:rPr>
              <a:t>dụng chính sách ưu đãi người có công với cách mạng để vi phạm pháp luật</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2814668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a:t>
            </a:r>
            <a:r>
              <a:rPr lang="en-US" sz="2800" b="1" smtClean="0">
                <a:solidFill>
                  <a:srgbClr val="0000FF"/>
                </a:solidFill>
                <a:latin typeface="Arial" panose="020B0604020202020204" pitchFamily="34" charset="0"/>
                <a:cs typeface="Arial" panose="020B0604020202020204" pitchFamily="34" charset="0"/>
              </a:rPr>
              <a:t>video </a:t>
            </a:r>
            <a:r>
              <a:rPr lang="en-US" sz="2800" b="1">
                <a:solidFill>
                  <a:srgbClr val="0000FF"/>
                </a:solidFill>
                <a:latin typeface="Arial" panose="020B0604020202020204" pitchFamily="34" charset="0"/>
                <a:cs typeface="Arial" panose="020B0604020202020204" pitchFamily="34" charset="0"/>
              </a:rPr>
              <a:t>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986347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0000"/>
              </a:lnSpc>
              <a:spcBef>
                <a:spcPts val="800"/>
              </a:spcBef>
              <a:spcAft>
                <a:spcPts val="0"/>
              </a:spcAft>
              <a:defRPr/>
            </a:pPr>
            <a:r>
              <a:rPr lang="vi-VN" sz="2400" b="1" smtClean="0">
                <a:solidFill>
                  <a:srgbClr val="FF0000"/>
                </a:solidFill>
                <a:latin typeface="Arial" panose="020B0604020202020204" pitchFamily="34" charset="0"/>
                <a:cs typeface="Arial" panose="020B0604020202020204" pitchFamily="34" charset="0"/>
              </a:rPr>
              <a:t>C</a:t>
            </a:r>
            <a:r>
              <a:rPr lang="en-US" sz="2400" b="1">
                <a:solidFill>
                  <a:srgbClr val="FF0000"/>
                </a:solidFill>
                <a:latin typeface="Arial" panose="020B0604020202020204" pitchFamily="34" charset="0"/>
                <a:cs typeface="Arial" panose="020B0604020202020204" pitchFamily="34" charset="0"/>
              </a:rPr>
              <a:t>HƯƠNG </a:t>
            </a:r>
            <a:r>
              <a:rPr lang="en-US" sz="2400" b="1" smtClean="0">
                <a:solidFill>
                  <a:srgbClr val="FF0000"/>
                </a:solidFill>
                <a:latin typeface="Arial" panose="020B0604020202020204" pitchFamily="34" charset="0"/>
                <a:cs typeface="Arial" panose="020B0604020202020204" pitchFamily="34" charset="0"/>
              </a:rPr>
              <a:t>II.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KIỆN, TIÊU CHUẨN VÀ CÁC CHẾ ĐỘ ƯU ĐÃI</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Mục 1. NGƯỜI </a:t>
            </a:r>
            <a:r>
              <a:rPr lang="en-US" sz="1800" b="1" kern="0">
                <a:solidFill>
                  <a:srgbClr val="FF0066"/>
                </a:solidFill>
                <a:latin typeface="Arial" charset="0"/>
              </a:rPr>
              <a:t>HOẠT ĐỘNG CÁCH MẠNG TRƯỚC NGÀY </a:t>
            </a:r>
            <a:r>
              <a:rPr lang="en-US" sz="1800" b="1" kern="0" smtClean="0">
                <a:solidFill>
                  <a:srgbClr val="FF0066"/>
                </a:solidFill>
                <a:latin typeface="Arial" charset="0"/>
              </a:rPr>
              <a:t>01-01-1945</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Mục 2. NGƯỜI </a:t>
            </a:r>
            <a:r>
              <a:rPr lang="en-US" sz="1800" b="1" kern="0">
                <a:solidFill>
                  <a:srgbClr val="0000FF"/>
                </a:solidFill>
                <a:latin typeface="Arial" charset="0"/>
              </a:rPr>
              <a:t>HOẠT ĐỘNG CÁCH MẠNG TỪ </a:t>
            </a:r>
            <a:r>
              <a:rPr lang="en-US" sz="1800" b="1" kern="0" smtClean="0">
                <a:solidFill>
                  <a:srgbClr val="0000FF"/>
                </a:solidFill>
                <a:latin typeface="Arial" charset="0"/>
              </a:rPr>
              <a:t>NGÀY 01-01-1945 </a:t>
            </a:r>
            <a:r>
              <a:rPr lang="en-US" sz="1800" b="1" kern="0">
                <a:solidFill>
                  <a:srgbClr val="0000FF"/>
                </a:solidFill>
                <a:latin typeface="Arial" charset="0"/>
              </a:rPr>
              <a:t>ĐẾN TRƯỚC TỔNG KHỞI NGHĨA </a:t>
            </a:r>
            <a:r>
              <a:rPr lang="en-US" sz="1800" b="1" kern="0" smtClean="0">
                <a:solidFill>
                  <a:srgbClr val="0000FF"/>
                </a:solidFill>
                <a:latin typeface="Arial" charset="0"/>
              </a:rPr>
              <a:t>19-8-1945</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Mục 3. LIỆT SĨ</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Mục 4. BÀ </a:t>
            </a:r>
            <a:r>
              <a:rPr lang="en-US" sz="1800" b="1" kern="0">
                <a:solidFill>
                  <a:srgbClr val="FF0066"/>
                </a:solidFill>
                <a:latin typeface="Arial" charset="0"/>
              </a:rPr>
              <a:t>MẸ VIỆT NAM ANH </a:t>
            </a:r>
            <a:r>
              <a:rPr lang="en-US" sz="1800" b="1" kern="0" smtClean="0">
                <a:solidFill>
                  <a:srgbClr val="FF0066"/>
                </a:solidFill>
                <a:latin typeface="Arial" charset="0"/>
              </a:rPr>
              <a:t>HÙNG</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Mục 5. ANH </a:t>
            </a:r>
            <a:r>
              <a:rPr lang="en-US" sz="1800" b="1" kern="0">
                <a:solidFill>
                  <a:srgbClr val="0000FF"/>
                </a:solidFill>
                <a:latin typeface="Arial" charset="0"/>
              </a:rPr>
              <a:t>HÙNG </a:t>
            </a:r>
            <a:r>
              <a:rPr lang="en-US" sz="1800" b="1" kern="0" smtClean="0">
                <a:solidFill>
                  <a:srgbClr val="0000FF"/>
                </a:solidFill>
                <a:latin typeface="Arial" charset="0"/>
              </a:rPr>
              <a:t>LLVTND, AHLĐ TRONG </a:t>
            </a:r>
            <a:r>
              <a:rPr lang="en-US" sz="1800" b="1" kern="0">
                <a:solidFill>
                  <a:srgbClr val="0000FF"/>
                </a:solidFill>
                <a:latin typeface="Arial" charset="0"/>
              </a:rPr>
              <a:t>THỜI KỲ KHÁNG </a:t>
            </a:r>
            <a:r>
              <a:rPr lang="en-US" sz="1800" b="1" kern="0" smtClean="0">
                <a:solidFill>
                  <a:srgbClr val="0000FF"/>
                </a:solidFill>
                <a:latin typeface="Arial" charset="0"/>
              </a:rPr>
              <a:t>CHIẾN</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Mục 6. THƯƠNG </a:t>
            </a:r>
            <a:r>
              <a:rPr lang="en-US" sz="1800" b="1" kern="0">
                <a:solidFill>
                  <a:srgbClr val="FF0066"/>
                </a:solidFill>
                <a:latin typeface="Arial" charset="0"/>
              </a:rPr>
              <a:t>BINH, NGƯỜI HƯỞNG CHÍNH SÁCH NHƯ THƯƠNG </a:t>
            </a:r>
            <a:r>
              <a:rPr lang="en-US" sz="1800" b="1" kern="0" smtClean="0">
                <a:solidFill>
                  <a:srgbClr val="FF0066"/>
                </a:solidFill>
                <a:latin typeface="Arial" charset="0"/>
              </a:rPr>
              <a:t>BINH</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Mục 7. BỆNH BINH</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Mục 8. NGƯỜI </a:t>
            </a:r>
            <a:r>
              <a:rPr lang="en-US" sz="1800" b="1" kern="0">
                <a:solidFill>
                  <a:srgbClr val="0000FF"/>
                </a:solidFill>
                <a:latin typeface="Arial" charset="0"/>
              </a:rPr>
              <a:t>HOẠT ĐỘNG KHÁNG CHIẾN BỊ NHIỄM CHẤT ĐỘC </a:t>
            </a:r>
            <a:r>
              <a:rPr lang="en-US" sz="1800" b="1" kern="0" smtClean="0">
                <a:solidFill>
                  <a:srgbClr val="0000FF"/>
                </a:solidFill>
                <a:latin typeface="Arial" charset="0"/>
              </a:rPr>
              <a:t/>
            </a:r>
            <a:br>
              <a:rPr lang="en-US" sz="1800" b="1" kern="0" smtClean="0">
                <a:solidFill>
                  <a:srgbClr val="0000FF"/>
                </a:solidFill>
                <a:latin typeface="Arial" charset="0"/>
              </a:rPr>
            </a:br>
            <a:r>
              <a:rPr lang="en-US" sz="1800" b="1" kern="0" smtClean="0">
                <a:solidFill>
                  <a:srgbClr val="0000FF"/>
                </a:solidFill>
                <a:latin typeface="Arial" charset="0"/>
              </a:rPr>
              <a:t>HOÁ HỌC</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FF0066"/>
                </a:solidFill>
                <a:latin typeface="Arial" charset="0"/>
              </a:rPr>
              <a:t>Mục 9. NGƯỜI </a:t>
            </a:r>
            <a:r>
              <a:rPr lang="en-US" sz="1800" b="1" kern="0">
                <a:solidFill>
                  <a:srgbClr val="FF0066"/>
                </a:solidFill>
                <a:latin typeface="Arial" charset="0"/>
              </a:rPr>
              <a:t>HOẠT ĐỘNG CÁCH MẠNG HOẶC HOẠT ĐỘNG KHÁNG CHIẾN BỊ ĐỊCH BẮT TÙ, </a:t>
            </a:r>
            <a:r>
              <a:rPr lang="en-US" sz="1800" b="1" kern="0" smtClean="0">
                <a:solidFill>
                  <a:srgbClr val="FF0066"/>
                </a:solidFill>
                <a:latin typeface="Arial" charset="0"/>
              </a:rPr>
              <a:t>ĐÀY</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Mục 10. NGƯỜI </a:t>
            </a:r>
            <a:r>
              <a:rPr lang="en-US" sz="1800" b="1" kern="0">
                <a:solidFill>
                  <a:srgbClr val="0000FF"/>
                </a:solidFill>
                <a:latin typeface="Arial" charset="0"/>
              </a:rPr>
              <a:t>HOẠT ĐỘNG KHÁNG CHIẾN GIẢI PHÓNG DÂN TỘC, BẢO VỆ TỔ QUỐC VÀ LÀM NGHĨA VỤ QUỐC </a:t>
            </a:r>
            <a:r>
              <a:rPr lang="en-US" sz="1800" b="1" kern="0" smtClean="0">
                <a:solidFill>
                  <a:srgbClr val="0000FF"/>
                </a:solidFill>
                <a:latin typeface="Arial" charset="0"/>
              </a:rPr>
              <a:t>TẾ</a:t>
            </a:r>
          </a:p>
          <a:p>
            <a:pPr indent="-457200" algn="just" eaLnBrk="1" hangingPunct="1">
              <a:lnSpc>
                <a:spcPct val="105000"/>
              </a:lnSpc>
              <a:spcBef>
                <a:spcPts val="800"/>
              </a:spcBef>
              <a:spcAft>
                <a:spcPts val="0"/>
              </a:spcAft>
              <a:buClr>
                <a:srgbClr val="FF0000"/>
              </a:buClr>
              <a:buFont typeface="+mj-lt"/>
              <a:buAutoNum type="arabicPeriod"/>
              <a:defRPr/>
            </a:pPr>
            <a:r>
              <a:rPr lang="en-US" sz="1800" b="1" kern="0" smtClean="0">
                <a:solidFill>
                  <a:srgbClr val="0000FF"/>
                </a:solidFill>
                <a:latin typeface="Arial" charset="0"/>
              </a:rPr>
              <a:t>Mục 11. NGƯỜI </a:t>
            </a:r>
            <a:r>
              <a:rPr lang="en-US" sz="1800" b="1" kern="0">
                <a:solidFill>
                  <a:srgbClr val="0000FF"/>
                </a:solidFill>
                <a:latin typeface="Arial" charset="0"/>
              </a:rPr>
              <a:t>CÓ CÔNG GIÚP ĐỠ CÁCH </a:t>
            </a:r>
            <a:r>
              <a:rPr lang="en-US" sz="1800" b="1" kern="0" smtClean="0">
                <a:solidFill>
                  <a:srgbClr val="0000FF"/>
                </a:solidFill>
                <a:latin typeface="Arial" charset="0"/>
              </a:rPr>
              <a:t>MẠNG</a:t>
            </a:r>
            <a:endParaRPr lang="en-US" sz="1800" b="1" kern="0">
              <a:solidFill>
                <a:srgbClr val="0000FF"/>
              </a:solidFill>
              <a:latin typeface="Arial" charset="0"/>
            </a:endParaRPr>
          </a:p>
        </p:txBody>
      </p:sp>
    </p:spTree>
    <p:extLst>
      <p:ext uri="{BB962C8B-B14F-4D97-AF65-F5344CB8AC3E}">
        <p14:creationId xmlns:p14="http://schemas.microsoft.com/office/powerpoint/2010/main" val="2905446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MỤC 1. NGƯỜI </a:t>
            </a:r>
            <a:r>
              <a:rPr lang="en-US" sz="2400" b="1">
                <a:solidFill>
                  <a:srgbClr val="FF0000"/>
                </a:solidFill>
                <a:latin typeface="Arial" panose="020B0604020202020204" pitchFamily="34" charset="0"/>
                <a:cs typeface="Arial" panose="020B0604020202020204" pitchFamily="34" charset="0"/>
              </a:rPr>
              <a:t>HOẠT ĐỘNG CÁCH MẠNG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TRƯỚC </a:t>
            </a:r>
            <a:r>
              <a:rPr lang="en-US" sz="2400" b="1">
                <a:solidFill>
                  <a:srgbClr val="FF0000"/>
                </a:solidFill>
                <a:latin typeface="Arial" panose="020B0604020202020204" pitchFamily="34" charset="0"/>
                <a:cs typeface="Arial" panose="020B0604020202020204" pitchFamily="34" charset="0"/>
              </a:rPr>
              <a:t>NGÀY </a:t>
            </a:r>
            <a:r>
              <a:rPr lang="en-US" sz="2400" b="1" smtClean="0">
                <a:solidFill>
                  <a:srgbClr val="FF0000"/>
                </a:solidFill>
                <a:latin typeface="Arial" panose="020B0604020202020204" pitchFamily="34" charset="0"/>
                <a:cs typeface="Arial" panose="020B0604020202020204" pitchFamily="34" charset="0"/>
              </a:rPr>
              <a:t>01-01-1945</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v"/>
              <a:defRPr/>
            </a:pPr>
            <a:r>
              <a:rPr lang="en-US" sz="2200" b="1" kern="0" smtClean="0">
                <a:solidFill>
                  <a:srgbClr val="FF0066"/>
                </a:solidFill>
                <a:latin typeface="Arial" charset="0"/>
              </a:rPr>
              <a:t>Điều 9</a:t>
            </a:r>
          </a:p>
          <a:p>
            <a:pPr indent="-457200" algn="just" eaLnBrk="1" hangingPunct="1">
              <a:lnSpc>
                <a:spcPct val="105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Người </a:t>
            </a:r>
            <a:r>
              <a:rPr lang="en-US" sz="2200" b="1" kern="0">
                <a:solidFill>
                  <a:srgbClr val="0000FF"/>
                </a:solidFill>
                <a:latin typeface="Arial" charset="0"/>
              </a:rPr>
              <a:t>hoạt động cách mạng trước ngày </a:t>
            </a:r>
            <a:r>
              <a:rPr lang="en-US" sz="2200" b="1" kern="0" smtClean="0">
                <a:solidFill>
                  <a:srgbClr val="0000FF"/>
                </a:solidFill>
                <a:latin typeface="Arial" charset="0"/>
              </a:rPr>
              <a:t>01-01-1945 </a:t>
            </a:r>
            <a:r>
              <a:rPr lang="en-US" sz="2200" b="1" kern="0">
                <a:solidFill>
                  <a:srgbClr val="0000FF"/>
                </a:solidFill>
                <a:latin typeface="Arial" charset="0"/>
              </a:rPr>
              <a:t>là người được cơ quan, tổ chức có thẩm quyền công nhận đã tham gia tổ chức cách mạng trước ngày </a:t>
            </a:r>
            <a:r>
              <a:rPr lang="en-US" sz="2200" b="1" kern="0" smtClean="0">
                <a:solidFill>
                  <a:srgbClr val="0000FF"/>
                </a:solidFill>
                <a:latin typeface="Arial" charset="0"/>
              </a:rPr>
              <a:t>01-01-1945.</a:t>
            </a:r>
          </a:p>
          <a:p>
            <a:pPr indent="-457200" algn="just" eaLnBrk="1" hangingPunct="1">
              <a:lnSpc>
                <a:spcPct val="105000"/>
              </a:lnSpc>
              <a:spcBef>
                <a:spcPts val="1000"/>
              </a:spcBef>
              <a:spcAft>
                <a:spcPts val="0"/>
              </a:spcAft>
              <a:buClr>
                <a:srgbClr val="FF0000"/>
              </a:buClr>
              <a:buFont typeface="+mj-lt"/>
              <a:buAutoNum type="arabicPeriod"/>
              <a:defRPr/>
            </a:pPr>
            <a:r>
              <a:rPr lang="en-US" sz="2200" b="1" kern="0" smtClean="0">
                <a:solidFill>
                  <a:srgbClr val="0000FF"/>
                </a:solidFill>
                <a:latin typeface="Arial" charset="0"/>
              </a:rPr>
              <a:t>Các </a:t>
            </a:r>
            <a:r>
              <a:rPr lang="en-US" sz="2200" b="1" kern="0">
                <a:solidFill>
                  <a:srgbClr val="0000FF"/>
                </a:solidFill>
                <a:latin typeface="Arial" charset="0"/>
              </a:rPr>
              <a:t>chế độ ưu đãi đối với người hoạt động cách mạng trước ngày 01-01-1945</a:t>
            </a:r>
            <a:r>
              <a:rPr lang="en-US" sz="2200" b="1" kern="0" smtClean="0">
                <a:solidFill>
                  <a:srgbClr val="0000FF"/>
                </a:solidFill>
                <a:latin typeface="Arial" charset="0"/>
              </a:rPr>
              <a:t> </a:t>
            </a:r>
            <a:r>
              <a:rPr lang="en-US" sz="2200" b="1" kern="0">
                <a:solidFill>
                  <a:srgbClr val="0000FF"/>
                </a:solidFill>
                <a:latin typeface="Arial" charset="0"/>
              </a:rPr>
              <a:t>bao </a:t>
            </a:r>
            <a:r>
              <a:rPr lang="en-US" sz="2200" b="1" kern="0" smtClean="0">
                <a:solidFill>
                  <a:srgbClr val="0000FF"/>
                </a:solidFill>
                <a:latin typeface="Arial" charset="0"/>
              </a:rPr>
              <a:t>gồm:</a:t>
            </a:r>
          </a:p>
          <a:p>
            <a:pPr indent="-457200" algn="just" eaLnBrk="1" hangingPunct="1">
              <a:lnSpc>
                <a:spcPct val="105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Trợ </a:t>
            </a:r>
            <a:r>
              <a:rPr lang="en-US" sz="2200" b="1" kern="0">
                <a:solidFill>
                  <a:srgbClr val="0000FF"/>
                </a:solidFill>
                <a:latin typeface="Arial" charset="0"/>
              </a:rPr>
              <a:t>cấp hàng tháng, phụ cấp hàng </a:t>
            </a:r>
            <a:r>
              <a:rPr lang="en-US" sz="2200" b="1" kern="0" smtClean="0">
                <a:solidFill>
                  <a:srgbClr val="0000FF"/>
                </a:solidFill>
                <a:latin typeface="Arial" charset="0"/>
              </a:rPr>
              <a:t>tháng;</a:t>
            </a:r>
          </a:p>
          <a:p>
            <a:pPr indent="-457200" algn="just" eaLnBrk="1" hangingPunct="1">
              <a:lnSpc>
                <a:spcPct val="105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Bảo </a:t>
            </a:r>
            <a:r>
              <a:rPr lang="en-US" sz="2200" b="1" kern="0">
                <a:solidFill>
                  <a:srgbClr val="0000FF"/>
                </a:solidFill>
                <a:latin typeface="Arial" charset="0"/>
              </a:rPr>
              <a:t>hiểm y tế; điều dưỡng phục hồi sức khỏe hàng năm; cấp phương tiện trợ giúp, dụng cụ chỉnh hình cần </a:t>
            </a:r>
            <a:r>
              <a:rPr lang="en-US" sz="2200" b="1" kern="0" smtClean="0">
                <a:solidFill>
                  <a:srgbClr val="0000FF"/>
                </a:solidFill>
                <a:latin typeface="Arial" charset="0"/>
              </a:rPr>
              <a:t>thiết;</a:t>
            </a:r>
          </a:p>
          <a:p>
            <a:pPr indent="-457200" algn="just" eaLnBrk="1" hangingPunct="1">
              <a:lnSpc>
                <a:spcPct val="105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Cấp </a:t>
            </a:r>
            <a:r>
              <a:rPr lang="en-US" sz="2200" b="1" kern="0">
                <a:solidFill>
                  <a:srgbClr val="0000FF"/>
                </a:solidFill>
                <a:latin typeface="Arial" charset="0"/>
              </a:rPr>
              <a:t>tiền mua báo Nhân dân; được tạo điều kiện tham gia sinh hoạt văn hoá, tinh thần phù </a:t>
            </a:r>
            <a:r>
              <a:rPr lang="en-US" sz="2200" b="1" kern="0" smtClean="0">
                <a:solidFill>
                  <a:srgbClr val="0000FF"/>
                </a:solidFill>
                <a:latin typeface="Arial" charset="0"/>
              </a:rPr>
              <a:t>hợp;</a:t>
            </a:r>
          </a:p>
          <a:p>
            <a:pPr indent="-457200" algn="just" eaLnBrk="1" hangingPunct="1">
              <a:lnSpc>
                <a:spcPct val="105000"/>
              </a:lnSpc>
              <a:spcBef>
                <a:spcPts val="1000"/>
              </a:spcBef>
              <a:spcAft>
                <a:spcPts val="0"/>
              </a:spcAft>
              <a:buClr>
                <a:srgbClr val="FF0000"/>
              </a:buClr>
              <a:buFont typeface="+mj-lt"/>
              <a:buAutoNum type="alphaLcParenR"/>
              <a:defRPr/>
            </a:pPr>
            <a:r>
              <a:rPr lang="en-US" sz="2200" b="1" kern="0" smtClean="0">
                <a:solidFill>
                  <a:srgbClr val="0000FF"/>
                </a:solidFill>
                <a:latin typeface="Arial" charset="0"/>
              </a:rPr>
              <a:t>Được </a:t>
            </a:r>
            <a:r>
              <a:rPr lang="en-US" sz="2200" b="1" kern="0">
                <a:solidFill>
                  <a:srgbClr val="0000FF"/>
                </a:solidFill>
                <a:latin typeface="Arial" charset="0"/>
              </a:rPr>
              <a:t>Nhà nước hỗ trợ cải thiện nhà ở căn cứ vào công lao và hoàn cảnh của từng người</a:t>
            </a:r>
            <a:r>
              <a:rPr lang="en-US" sz="2200" b="1" kern="0" smtClean="0">
                <a:solidFill>
                  <a:srgbClr val="0000FF"/>
                </a:solidFill>
                <a:latin typeface="Arial" charset="0"/>
              </a:rPr>
              <a:t>.</a:t>
            </a:r>
            <a:endParaRPr lang="en-US" sz="2200" b="1" kern="0">
              <a:solidFill>
                <a:srgbClr val="0000FF"/>
              </a:solidFill>
              <a:latin typeface="Arial" charset="0"/>
            </a:endParaRPr>
          </a:p>
        </p:txBody>
      </p:sp>
    </p:spTree>
    <p:extLst>
      <p:ext uri="{BB962C8B-B14F-4D97-AF65-F5344CB8AC3E}">
        <p14:creationId xmlns:p14="http://schemas.microsoft.com/office/powerpoint/2010/main" val="1788962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6" name="Picture 2" descr="Lin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066800"/>
            <a:ext cx="9140825"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Hpec.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
          <p:cNvSpPr>
            <a:spLocks noChangeArrowheads="1"/>
          </p:cNvSpPr>
          <p:nvPr/>
        </p:nvSpPr>
        <p:spPr bwMode="auto">
          <a:xfrm>
            <a:off x="3175" y="0"/>
            <a:ext cx="9140825" cy="1066800"/>
          </a:xfrm>
          <a:prstGeom prst="rect">
            <a:avLst/>
          </a:prstGeom>
          <a:noFill/>
          <a:ln w="9525">
            <a:noFill/>
            <a:miter lim="800000"/>
            <a:headEnd/>
            <a:tailEnd/>
          </a:ln>
          <a:effectLst/>
        </p:spPr>
        <p:txBody>
          <a:bodyPr wrap="none" anchor="ctr"/>
          <a:lstStyle/>
          <a:p>
            <a:pPr>
              <a:spcBef>
                <a:spcPct val="5000"/>
              </a:spcBef>
              <a:spcAft>
                <a:spcPct val="5000"/>
              </a:spcAft>
              <a:defRPr/>
            </a:pPr>
            <a:r>
              <a:rPr lang="en-US" altLang="en-US" sz="2600" b="1">
                <a:solidFill>
                  <a:srgbClr val="FFFF00"/>
                </a:solidFill>
                <a:latin typeface="Arial" panose="020B0604020202020204" pitchFamily="34" charset="0"/>
                <a:cs typeface="Arial" panose="020B0604020202020204" pitchFamily="34" charset="0"/>
              </a:rPr>
              <a:t>VĂN BẢN HỢP NHẤT </a:t>
            </a:r>
            <a:br>
              <a:rPr lang="en-US" altLang="en-US" sz="2600" b="1">
                <a:solidFill>
                  <a:srgbClr val="FFFF00"/>
                </a:solidFill>
                <a:latin typeface="Arial" panose="020B0604020202020204" pitchFamily="34" charset="0"/>
                <a:cs typeface="Arial" panose="020B0604020202020204" pitchFamily="34" charset="0"/>
              </a:rPr>
            </a:br>
            <a:r>
              <a:rPr lang="en-US" altLang="en-US" sz="2600" b="1">
                <a:solidFill>
                  <a:srgbClr val="FFFF00"/>
                </a:solidFill>
                <a:latin typeface="Arial" panose="020B0604020202020204" pitchFamily="34" charset="0"/>
                <a:cs typeface="Arial" panose="020B0604020202020204" pitchFamily="34" charset="0"/>
              </a:rPr>
              <a:t>PHÁP LỆNH ƯU ĐÃI NGƯỜI CÓ CÔNG VỚI CÁCH </a:t>
            </a:r>
            <a:r>
              <a:rPr lang="en-US" altLang="en-US" sz="2600" b="1" smtClean="0">
                <a:solidFill>
                  <a:srgbClr val="FFFF00"/>
                </a:solidFill>
                <a:latin typeface="Arial" panose="020B0604020202020204" pitchFamily="34" charset="0"/>
                <a:cs typeface="Arial" panose="020B0604020202020204" pitchFamily="34" charset="0"/>
              </a:rPr>
              <a:t>MẠNG</a:t>
            </a:r>
            <a:endParaRPr lang="en-US" sz="2600" b="1">
              <a:solidFill>
                <a:srgbClr val="FFFF00"/>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5" y="1149825"/>
            <a:ext cx="9140825" cy="57081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006600"/>
                </a:solidFill>
                <a:latin typeface="Arial" panose="020B0604020202020204" pitchFamily="34" charset="0"/>
                <a:cs typeface="Arial" panose="020B0604020202020204" pitchFamily="34" charset="0"/>
              </a:rPr>
              <a:t>Điều </a:t>
            </a:r>
            <a:r>
              <a:rPr lang="vi-VN" sz="2400" b="1">
                <a:solidFill>
                  <a:srgbClr val="006600"/>
                </a:solidFill>
                <a:latin typeface="Arial" panose="020B0604020202020204" pitchFamily="34" charset="0"/>
                <a:cs typeface="Arial" panose="020B0604020202020204" pitchFamily="34" charset="0"/>
              </a:rPr>
              <a:t>6. Căn cứ xác </a:t>
            </a:r>
            <a:r>
              <a:rPr lang="vi-VN" sz="2400" b="1" smtClean="0">
                <a:solidFill>
                  <a:srgbClr val="006600"/>
                </a:solidFill>
                <a:latin typeface="Arial" panose="020B0604020202020204" pitchFamily="34" charset="0"/>
                <a:cs typeface="Arial" panose="020B0604020202020204" pitchFamily="34" charset="0"/>
              </a:rPr>
              <a:t>nhận</a:t>
            </a:r>
            <a:r>
              <a:rPr lang="en-US" sz="2400" b="1" smtClean="0">
                <a:solidFill>
                  <a:srgbClr val="006600"/>
                </a:solidFill>
                <a:latin typeface="Arial" panose="020B0604020202020204" pitchFamily="34" charset="0"/>
                <a:cs typeface="Arial" panose="020B0604020202020204" pitchFamily="34" charset="0"/>
              </a:rPr>
              <a:t/>
            </a:r>
            <a:br>
              <a:rPr lang="en-US" sz="2400" b="1" smtClean="0">
                <a:solidFill>
                  <a:srgbClr val="006600"/>
                </a:solidFill>
                <a:latin typeface="Arial" panose="020B0604020202020204" pitchFamily="34" charset="0"/>
                <a:cs typeface="Arial" panose="020B0604020202020204" pitchFamily="34" charset="0"/>
              </a:rPr>
            </a:br>
            <a:r>
              <a:rPr lang="en-US" sz="2400" b="1">
                <a:solidFill>
                  <a:srgbClr val="006600"/>
                </a:solidFill>
                <a:latin typeface="Arial" panose="020B0604020202020204" pitchFamily="34" charset="0"/>
                <a:cs typeface="Arial" panose="020B0604020202020204" pitchFamily="34" charset="0"/>
              </a:rPr>
              <a:t>(theo Nghị định số 31/2013/NĐ-CP ngày </a:t>
            </a:r>
            <a:r>
              <a:rPr lang="vi-VN" sz="2400" b="1">
                <a:solidFill>
                  <a:srgbClr val="006600"/>
                </a:solidFill>
                <a:latin typeface="Arial" panose="020B0604020202020204" pitchFamily="34" charset="0"/>
                <a:cs typeface="Arial" panose="020B0604020202020204" pitchFamily="34" charset="0"/>
              </a:rPr>
              <a:t>09</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04</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2013</a:t>
            </a:r>
            <a:r>
              <a:rPr lang="en-US" sz="2400" b="1">
                <a:solidFill>
                  <a:srgbClr val="006600"/>
                </a:solidFill>
                <a:latin typeface="Arial" panose="020B0604020202020204" pitchFamily="34" charset="0"/>
                <a:cs typeface="Arial" panose="020B0604020202020204" pitchFamily="34" charset="0"/>
              </a:rPr>
              <a:t>)</a:t>
            </a:r>
            <a:endParaRPr lang="vi-VN"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000"/>
              </a:spcBef>
              <a:spcAft>
                <a:spcPts val="0"/>
              </a:spcAft>
              <a:buClr>
                <a:srgbClr val="FF0000"/>
              </a:buClr>
              <a:buFont typeface="+mj-lt"/>
              <a:buAutoNum type="arabicPeriod"/>
              <a:defRPr/>
            </a:pPr>
            <a:r>
              <a:rPr lang="vi-VN" sz="2200" b="1" kern="0" smtClean="0">
                <a:solidFill>
                  <a:srgbClr val="FF0066"/>
                </a:solidFill>
                <a:latin typeface="Arial" charset="0"/>
              </a:rPr>
              <a:t>Người </a:t>
            </a:r>
            <a:r>
              <a:rPr lang="vi-VN" sz="2200" b="1" kern="0">
                <a:solidFill>
                  <a:srgbClr val="FF0066"/>
                </a:solidFill>
                <a:latin typeface="Arial" charset="0"/>
              </a:rPr>
              <a:t>hoạt động cách mạng còn sống thì căn cứ một trong các giấy tờ </a:t>
            </a:r>
            <a:r>
              <a:rPr lang="vi-VN" sz="2200" b="1" kern="0" smtClean="0">
                <a:solidFill>
                  <a:srgbClr val="FF0066"/>
                </a:solidFill>
                <a:latin typeface="Arial" charset="0"/>
              </a:rPr>
              <a:t>sau:</a:t>
            </a:r>
            <a:endParaRPr lang="en-US" sz="2200" b="1" kern="0" smtClean="0">
              <a:solidFill>
                <a:srgbClr val="FF0066"/>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a:defRPr/>
            </a:pPr>
            <a:r>
              <a:rPr lang="vi-VN" sz="2200" b="1" kern="0" smtClean="0">
                <a:solidFill>
                  <a:srgbClr val="0000FF"/>
                </a:solidFill>
                <a:latin typeface="Arial" charset="0"/>
              </a:rPr>
              <a:t>Lý </a:t>
            </a:r>
            <a:r>
              <a:rPr lang="vi-VN" sz="2200" b="1" kern="0">
                <a:solidFill>
                  <a:srgbClr val="0000FF"/>
                </a:solidFill>
                <a:latin typeface="Arial" charset="0"/>
              </a:rPr>
              <a:t>lịch của cán bộ, đảng viên khai từ năm 1962 trở về trước do cơ quan, tổ chức có thẩm quyền quản </a:t>
            </a:r>
            <a:r>
              <a:rPr lang="vi-VN" sz="2200" b="1" kern="0" smtClean="0">
                <a:solidFill>
                  <a:srgbClr val="0000FF"/>
                </a:solidFill>
                <a:latin typeface="Arial" charset="0"/>
              </a:rPr>
              <a:t>lý;</a:t>
            </a:r>
            <a:endParaRPr lang="en-US"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a:defRPr/>
            </a:pPr>
            <a:r>
              <a:rPr lang="vi-VN" sz="2200" b="1" kern="0" smtClean="0">
                <a:solidFill>
                  <a:srgbClr val="0000FF"/>
                </a:solidFill>
                <a:latin typeface="Arial" charset="0"/>
              </a:rPr>
              <a:t>Lý </a:t>
            </a:r>
            <a:r>
              <a:rPr lang="vi-VN" sz="2200" b="1" kern="0">
                <a:solidFill>
                  <a:srgbClr val="0000FF"/>
                </a:solidFill>
                <a:latin typeface="Arial" charset="0"/>
              </a:rPr>
              <a:t>lịch khai trong Cuộc vận động bảo vệ Đảng theo Chỉ thị số 90-CT/TW ngày </a:t>
            </a:r>
            <a:r>
              <a:rPr lang="vi-VN" sz="2200" b="1" kern="0" smtClean="0">
                <a:solidFill>
                  <a:srgbClr val="0000FF"/>
                </a:solidFill>
                <a:latin typeface="Arial" charset="0"/>
              </a:rPr>
              <a:t>01</a:t>
            </a:r>
            <a:r>
              <a:rPr lang="en-US" sz="2200" b="1" kern="0" smtClean="0">
                <a:solidFill>
                  <a:srgbClr val="0000FF"/>
                </a:solidFill>
                <a:latin typeface="Arial" charset="0"/>
              </a:rPr>
              <a:t>/</a:t>
            </a:r>
            <a:r>
              <a:rPr lang="vi-VN" sz="2200" b="1" kern="0" smtClean="0">
                <a:solidFill>
                  <a:srgbClr val="0000FF"/>
                </a:solidFill>
                <a:latin typeface="Arial" charset="0"/>
              </a:rPr>
              <a:t>3</a:t>
            </a:r>
            <a:r>
              <a:rPr lang="en-US" sz="2200" b="1" kern="0" smtClean="0">
                <a:solidFill>
                  <a:srgbClr val="0000FF"/>
                </a:solidFill>
                <a:latin typeface="Arial" charset="0"/>
              </a:rPr>
              <a:t>/</a:t>
            </a:r>
            <a:r>
              <a:rPr lang="vi-VN" sz="2200" b="1" kern="0" smtClean="0">
                <a:solidFill>
                  <a:srgbClr val="0000FF"/>
                </a:solidFill>
                <a:latin typeface="Arial" charset="0"/>
              </a:rPr>
              <a:t>1965 </a:t>
            </a:r>
            <a:r>
              <a:rPr lang="vi-VN" sz="2200" b="1" kern="0">
                <a:solidFill>
                  <a:srgbClr val="0000FF"/>
                </a:solidFill>
                <a:latin typeface="Arial" charset="0"/>
              </a:rPr>
              <a:t>của Ban Bí thư Trung ương Đảng (khóa III</a:t>
            </a:r>
            <a:r>
              <a:rPr lang="vi-VN" sz="2200" b="1" kern="0" smtClean="0">
                <a:solidFill>
                  <a:srgbClr val="0000FF"/>
                </a:solidFill>
                <a:latin typeface="Arial" charset="0"/>
              </a:rPr>
              <a:t>);</a:t>
            </a:r>
            <a:endParaRPr lang="en-US" sz="2200" b="1" kern="0" smtClean="0">
              <a:solidFill>
                <a:srgbClr val="0000FF"/>
              </a:solidFill>
              <a:latin typeface="Arial" charset="0"/>
            </a:endParaRPr>
          </a:p>
          <a:p>
            <a:pPr indent="-457200" algn="just" eaLnBrk="1" hangingPunct="1">
              <a:lnSpc>
                <a:spcPct val="114000"/>
              </a:lnSpc>
              <a:spcBef>
                <a:spcPts val="1000"/>
              </a:spcBef>
              <a:spcAft>
                <a:spcPts val="0"/>
              </a:spcAft>
              <a:buClr>
                <a:srgbClr val="FF0000"/>
              </a:buClr>
              <a:buFont typeface="+mj-lt"/>
              <a:buAutoNum type="alphaLcParenR"/>
              <a:defRPr/>
            </a:pPr>
            <a:r>
              <a:rPr lang="vi-VN" sz="2200" b="1" kern="0" smtClean="0">
                <a:solidFill>
                  <a:srgbClr val="0000FF"/>
                </a:solidFill>
                <a:latin typeface="Arial" charset="0"/>
              </a:rPr>
              <a:t>Lý </a:t>
            </a:r>
            <a:r>
              <a:rPr lang="vi-VN" sz="2200" b="1" kern="0">
                <a:solidFill>
                  <a:srgbClr val="0000FF"/>
                </a:solidFill>
                <a:latin typeface="Arial" charset="0"/>
              </a:rPr>
              <a:t>lịch đảng viên khai năm 1975, 1976 theo Thông tri số 297/TT-TW ngày 20</a:t>
            </a:r>
            <a:r>
              <a:rPr lang="en-US" sz="2200" b="1" kern="0">
                <a:solidFill>
                  <a:srgbClr val="0000FF"/>
                </a:solidFill>
                <a:latin typeface="Arial" charset="0"/>
              </a:rPr>
              <a:t>/</a:t>
            </a:r>
            <a:r>
              <a:rPr lang="vi-VN" sz="2200" b="1" kern="0">
                <a:solidFill>
                  <a:srgbClr val="0000FF"/>
                </a:solidFill>
                <a:latin typeface="Arial" charset="0"/>
              </a:rPr>
              <a:t>4</a:t>
            </a:r>
            <a:r>
              <a:rPr lang="en-US" sz="2200" b="1" kern="0">
                <a:solidFill>
                  <a:srgbClr val="0000FF"/>
                </a:solidFill>
                <a:latin typeface="Arial" charset="0"/>
              </a:rPr>
              <a:t>/</a:t>
            </a:r>
            <a:r>
              <a:rPr lang="vi-VN" sz="2200" b="1" kern="0">
                <a:solidFill>
                  <a:srgbClr val="0000FF"/>
                </a:solidFill>
                <a:latin typeface="Arial" charset="0"/>
              </a:rPr>
              <a:t>1974 của Ban Bí thư Trung ương Đảng (khóa III) đối với người hoạt động cách mạng được kết nạp vào Đảng sau năm 1969 và người hoạt động liên tục ở các chiến trường B, C, K từ năm 1954 đến ngày 30</a:t>
            </a:r>
            <a:r>
              <a:rPr lang="en-US" sz="2200" b="1" kern="0">
                <a:solidFill>
                  <a:srgbClr val="0000FF"/>
                </a:solidFill>
                <a:latin typeface="Arial" charset="0"/>
              </a:rPr>
              <a:t>/</a:t>
            </a:r>
            <a:r>
              <a:rPr lang="vi-VN" sz="2200" b="1" kern="0">
                <a:solidFill>
                  <a:srgbClr val="0000FF"/>
                </a:solidFill>
                <a:latin typeface="Arial" charset="0"/>
              </a:rPr>
              <a:t>4</a:t>
            </a:r>
            <a:r>
              <a:rPr lang="en-US" sz="2200" b="1" kern="0">
                <a:solidFill>
                  <a:srgbClr val="0000FF"/>
                </a:solidFill>
                <a:latin typeface="Arial" charset="0"/>
              </a:rPr>
              <a:t>/</a:t>
            </a:r>
            <a:r>
              <a:rPr lang="vi-VN" sz="2200" b="1" kern="0" smtClean="0">
                <a:solidFill>
                  <a:srgbClr val="0000FF"/>
                </a:solidFill>
                <a:latin typeface="Arial" charset="0"/>
              </a:rPr>
              <a:t>1975.</a:t>
            </a:r>
            <a:endParaRPr lang="en-US" sz="2200" b="1" kern="0">
              <a:solidFill>
                <a:srgbClr val="0000FF"/>
              </a:solidFill>
              <a:latin typeface="Arial" charset="0"/>
            </a:endParaRPr>
          </a:p>
        </p:txBody>
      </p:sp>
    </p:spTree>
    <p:extLst>
      <p:ext uri="{BB962C8B-B14F-4D97-AF65-F5344CB8AC3E}">
        <p14:creationId xmlns:p14="http://schemas.microsoft.com/office/powerpoint/2010/main" val="541746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006600"/>
                </a:solidFill>
                <a:latin typeface="Arial" panose="020B0604020202020204" pitchFamily="34" charset="0"/>
                <a:cs typeface="Arial" panose="020B0604020202020204" pitchFamily="34" charset="0"/>
              </a:rPr>
              <a:t>Điều </a:t>
            </a:r>
            <a:r>
              <a:rPr lang="vi-VN" sz="2400" b="1">
                <a:solidFill>
                  <a:srgbClr val="006600"/>
                </a:solidFill>
                <a:latin typeface="Arial" panose="020B0604020202020204" pitchFamily="34" charset="0"/>
                <a:cs typeface="Arial" panose="020B0604020202020204" pitchFamily="34" charset="0"/>
              </a:rPr>
              <a:t>6. Căn cứ xác </a:t>
            </a:r>
            <a:r>
              <a:rPr lang="vi-VN" sz="2400" b="1" smtClean="0">
                <a:solidFill>
                  <a:srgbClr val="006600"/>
                </a:solidFill>
                <a:latin typeface="Arial" panose="020B0604020202020204" pitchFamily="34" charset="0"/>
                <a:cs typeface="Arial" panose="020B0604020202020204" pitchFamily="34" charset="0"/>
              </a:rPr>
              <a:t>nhận</a:t>
            </a:r>
            <a:r>
              <a:rPr lang="en-US" sz="2400" b="1" smtClean="0">
                <a:solidFill>
                  <a:srgbClr val="006600"/>
                </a:solidFill>
                <a:latin typeface="Arial" panose="020B0604020202020204" pitchFamily="34" charset="0"/>
                <a:cs typeface="Arial" panose="020B0604020202020204" pitchFamily="34" charset="0"/>
              </a:rPr>
              <a:t/>
            </a:r>
            <a:br>
              <a:rPr lang="en-US" sz="2400" b="1" smtClean="0">
                <a:solidFill>
                  <a:srgbClr val="006600"/>
                </a:solidFill>
                <a:latin typeface="Arial" panose="020B0604020202020204" pitchFamily="34" charset="0"/>
                <a:cs typeface="Arial" panose="020B0604020202020204" pitchFamily="34" charset="0"/>
              </a:rPr>
            </a:br>
            <a:r>
              <a:rPr lang="en-US" sz="2400" b="1">
                <a:solidFill>
                  <a:srgbClr val="006600"/>
                </a:solidFill>
                <a:latin typeface="Arial" panose="020B0604020202020204" pitchFamily="34" charset="0"/>
                <a:cs typeface="Arial" panose="020B0604020202020204" pitchFamily="34" charset="0"/>
              </a:rPr>
              <a:t>(theo Nghị định số 31/2013/NĐ-CP ngày </a:t>
            </a:r>
            <a:r>
              <a:rPr lang="vi-VN" sz="2400" b="1">
                <a:solidFill>
                  <a:srgbClr val="006600"/>
                </a:solidFill>
                <a:latin typeface="Arial" panose="020B0604020202020204" pitchFamily="34" charset="0"/>
                <a:cs typeface="Arial" panose="020B0604020202020204" pitchFamily="34" charset="0"/>
              </a:rPr>
              <a:t>09</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04</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2013</a:t>
            </a:r>
            <a:r>
              <a:rPr lang="en-US" sz="2400" b="1">
                <a:solidFill>
                  <a:srgbClr val="006600"/>
                </a:solidFill>
                <a:latin typeface="Arial" panose="020B0604020202020204" pitchFamily="34" charset="0"/>
                <a:cs typeface="Arial" panose="020B0604020202020204" pitchFamily="34" charset="0"/>
              </a:rPr>
              <a:t>)</a:t>
            </a:r>
            <a:endParaRPr lang="vi-VN"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mj-lt"/>
              <a:buAutoNum type="arabicPeriod" startAt="2"/>
              <a:defRPr/>
            </a:pPr>
            <a:r>
              <a:rPr lang="vi-VN" sz="2000" b="1" kern="0" smtClean="0">
                <a:solidFill>
                  <a:srgbClr val="FF0066"/>
                </a:solidFill>
                <a:latin typeface="Arial" charset="0"/>
              </a:rPr>
              <a:t>Người </a:t>
            </a:r>
            <a:r>
              <a:rPr lang="vi-VN" sz="2000" b="1" kern="0">
                <a:solidFill>
                  <a:srgbClr val="FF0066"/>
                </a:solidFill>
                <a:latin typeface="Arial" charset="0"/>
              </a:rPr>
              <a:t>hoạt động cách mạng đã hy sinh, từ trần từ ngày 30</a:t>
            </a:r>
            <a:r>
              <a:rPr lang="en-US" sz="2000" b="1" kern="0">
                <a:solidFill>
                  <a:srgbClr val="FF0066"/>
                </a:solidFill>
                <a:latin typeface="Arial" charset="0"/>
              </a:rPr>
              <a:t>/</a:t>
            </a:r>
            <a:r>
              <a:rPr lang="vi-VN" sz="2000" b="1" kern="0">
                <a:solidFill>
                  <a:srgbClr val="FF0066"/>
                </a:solidFill>
                <a:latin typeface="Arial" charset="0"/>
              </a:rPr>
              <a:t>6</a:t>
            </a:r>
            <a:r>
              <a:rPr lang="en-US" sz="2000" b="1" kern="0">
                <a:solidFill>
                  <a:srgbClr val="FF0066"/>
                </a:solidFill>
                <a:latin typeface="Arial" charset="0"/>
              </a:rPr>
              <a:t>/</a:t>
            </a:r>
            <a:r>
              <a:rPr lang="vi-VN" sz="2000" b="1" kern="0">
                <a:solidFill>
                  <a:srgbClr val="FF0066"/>
                </a:solidFill>
                <a:latin typeface="Arial" charset="0"/>
              </a:rPr>
              <a:t>1999</a:t>
            </a:r>
            <a:r>
              <a:rPr lang="vi-VN" sz="2000" b="1" kern="0" smtClean="0">
                <a:solidFill>
                  <a:srgbClr val="FF0066"/>
                </a:solidFill>
                <a:latin typeface="Arial" charset="0"/>
              </a:rPr>
              <a:t> </a:t>
            </a:r>
            <a:r>
              <a:rPr lang="vi-VN" sz="2000" b="1" kern="0">
                <a:solidFill>
                  <a:srgbClr val="FF0066"/>
                </a:solidFill>
                <a:latin typeface="Arial" charset="0"/>
              </a:rPr>
              <a:t>trở về trước </a:t>
            </a:r>
            <a:r>
              <a:rPr lang="vi-VN" sz="2000" b="1" kern="0">
                <a:solidFill>
                  <a:srgbClr val="0000FF"/>
                </a:solidFill>
                <a:latin typeface="Arial" charset="0"/>
              </a:rPr>
              <a:t>thì căn cứ một trong các giấy tờ sau có ghi nhận thời gian tham gia hoạt động cách </a:t>
            </a:r>
            <a:r>
              <a:rPr lang="vi-VN" sz="2000" b="1" kern="0" smtClean="0">
                <a:solidFill>
                  <a:srgbClr val="0000FF"/>
                </a:solidFill>
                <a:latin typeface="Arial" charset="0"/>
              </a:rPr>
              <a:t>mạng:</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Lý </a:t>
            </a:r>
            <a:r>
              <a:rPr lang="vi-VN" sz="2000" b="1" kern="0">
                <a:solidFill>
                  <a:srgbClr val="0000FF"/>
                </a:solidFill>
                <a:latin typeface="Arial" charset="0"/>
              </a:rPr>
              <a:t>lịch theo quy định tại Khoản 1 Điều </a:t>
            </a:r>
            <a:r>
              <a:rPr lang="vi-VN" sz="2000" b="1" kern="0" smtClean="0">
                <a:solidFill>
                  <a:srgbClr val="0000FF"/>
                </a:solidFill>
                <a:latin typeface="Arial" charset="0"/>
              </a:rPr>
              <a:t>này;</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Hồ </a:t>
            </a:r>
            <a:r>
              <a:rPr lang="vi-VN" sz="2000" b="1" kern="0">
                <a:solidFill>
                  <a:srgbClr val="0000FF"/>
                </a:solidFill>
                <a:latin typeface="Arial" charset="0"/>
              </a:rPr>
              <a:t>sơ của người đã được khen thưởng Huân chương Sao vàng, Huân chương Hồ Chí Minh, Huân chương Độc </a:t>
            </a:r>
            <a:r>
              <a:rPr lang="vi-VN" sz="2000" b="1" kern="0" smtClean="0">
                <a:solidFill>
                  <a:srgbClr val="0000FF"/>
                </a:solidFill>
                <a:latin typeface="Arial" charset="0"/>
              </a:rPr>
              <a:t>lập;</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Hồ </a:t>
            </a:r>
            <a:r>
              <a:rPr lang="vi-VN" sz="2000" b="1" kern="0">
                <a:solidFill>
                  <a:srgbClr val="0000FF"/>
                </a:solidFill>
                <a:latin typeface="Arial" charset="0"/>
              </a:rPr>
              <a:t>sơ liệt </a:t>
            </a:r>
            <a:r>
              <a:rPr lang="vi-VN" sz="2000" b="1" kern="0" smtClean="0">
                <a:solidFill>
                  <a:srgbClr val="0000FF"/>
                </a:solidFill>
                <a:latin typeface="Arial" charset="0"/>
              </a:rPr>
              <a:t>sĩ;</a:t>
            </a:r>
            <a:endParaRPr lang="en-US" sz="2000" b="1" kern="0" smtClea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mj-lt"/>
              <a:buAutoNum type="alphaLcParenR"/>
              <a:defRPr/>
            </a:pPr>
            <a:r>
              <a:rPr lang="vi-VN" sz="2000" b="1" kern="0" smtClean="0">
                <a:solidFill>
                  <a:srgbClr val="0000FF"/>
                </a:solidFill>
                <a:latin typeface="Arial" charset="0"/>
              </a:rPr>
              <a:t>Lịch </a:t>
            </a:r>
            <a:r>
              <a:rPr lang="vi-VN" sz="2000" b="1" kern="0">
                <a:solidFill>
                  <a:srgbClr val="0000FF"/>
                </a:solidFill>
                <a:latin typeface="Arial" charset="0"/>
              </a:rPr>
              <a:t>sử đảng bộ từ cấp xã trở lên được các cơ quan Đảng có thẩm quyền thẩm định và đã xuất </a:t>
            </a:r>
            <a:r>
              <a:rPr lang="vi-VN" sz="2000" b="1" kern="0" smtClean="0">
                <a:solidFill>
                  <a:srgbClr val="0000FF"/>
                </a:solidFill>
                <a:latin typeface="Arial" charset="0"/>
              </a:rPr>
              <a:t>bản;</a:t>
            </a:r>
            <a:endParaRPr lang="en-US" sz="2000" b="1" kern="0" smtClean="0">
              <a:solidFill>
                <a:srgbClr val="0000FF"/>
              </a:solidFill>
              <a:latin typeface="Arial" charset="0"/>
            </a:endParaRPr>
          </a:p>
          <a:p>
            <a:pPr marL="577850" indent="-468313" algn="just" eaLnBrk="1" hangingPunct="1">
              <a:lnSpc>
                <a:spcPct val="105000"/>
              </a:lnSpc>
              <a:spcBef>
                <a:spcPts val="800"/>
              </a:spcBef>
              <a:spcAft>
                <a:spcPts val="0"/>
              </a:spcAft>
              <a:buClr>
                <a:srgbClr val="FF0000"/>
              </a:buClr>
              <a:buNone/>
              <a:defRPr/>
            </a:pPr>
            <a:r>
              <a:rPr lang="en-US" sz="2000" b="1" kern="0" smtClean="0">
                <a:solidFill>
                  <a:srgbClr val="FF0000"/>
                </a:solidFill>
                <a:latin typeface="Arial" charset="0"/>
              </a:rPr>
              <a:t>đ)  </a:t>
            </a:r>
            <a:r>
              <a:rPr lang="vi-VN" sz="2000" b="1" kern="0" smtClean="0">
                <a:solidFill>
                  <a:srgbClr val="0000FF"/>
                </a:solidFill>
                <a:latin typeface="Arial" charset="0"/>
              </a:rPr>
              <a:t>Hồ </a:t>
            </a:r>
            <a:r>
              <a:rPr lang="vi-VN" sz="2000" b="1" kern="0">
                <a:solidFill>
                  <a:srgbClr val="0000FF"/>
                </a:solidFill>
                <a:latin typeface="Arial" charset="0"/>
              </a:rPr>
              <a:t>sơ, tài liệu đang lưu giữ tại cơ quan lưu trữ của Đảng, Nhà nước, Bảo tàng lịch sử của trung ương và địa phương từ cấp huyện trở </a:t>
            </a:r>
            <a:r>
              <a:rPr lang="vi-VN" sz="2000" b="1" kern="0" smtClean="0">
                <a:solidFill>
                  <a:srgbClr val="0000FF"/>
                </a:solidFill>
                <a:latin typeface="Arial" charset="0"/>
              </a:rPr>
              <a:t>lên.</a:t>
            </a:r>
            <a:endParaRPr lang="en-US" sz="2000" b="1" kern="0" smtClean="0">
              <a:solidFill>
                <a:srgbClr val="0000FF"/>
              </a:solidFill>
              <a:latin typeface="Arial" charset="0"/>
            </a:endParaRPr>
          </a:p>
          <a:p>
            <a:pPr marL="577850" indent="-468313" algn="just" eaLnBrk="1" hangingPunct="1">
              <a:lnSpc>
                <a:spcPct val="105000"/>
              </a:lnSpc>
              <a:spcBef>
                <a:spcPts val="800"/>
              </a:spcBef>
              <a:spcAft>
                <a:spcPts val="0"/>
              </a:spcAft>
              <a:buClr>
                <a:srgbClr val="FF0000"/>
              </a:buClr>
              <a:buFont typeface="+mj-lt"/>
              <a:buAutoNum type="arabicPeriod" startAt="3"/>
              <a:defRPr/>
            </a:pPr>
            <a:r>
              <a:rPr lang="vi-VN" sz="2000" b="1" kern="0" smtClean="0">
                <a:solidFill>
                  <a:srgbClr val="FF0066"/>
                </a:solidFill>
                <a:latin typeface="Arial" charset="0"/>
              </a:rPr>
              <a:t>Đối với người hoạt động cách mạng đã hy sinh, từ trần sau ngày 30</a:t>
            </a:r>
            <a:r>
              <a:rPr lang="en-US" sz="2000" b="1" kern="0" smtClean="0">
                <a:solidFill>
                  <a:srgbClr val="FF0066"/>
                </a:solidFill>
                <a:latin typeface="Arial" charset="0"/>
              </a:rPr>
              <a:t>/</a:t>
            </a:r>
            <a:r>
              <a:rPr lang="vi-VN" sz="2000" b="1" kern="0" smtClean="0">
                <a:solidFill>
                  <a:srgbClr val="FF0066"/>
                </a:solidFill>
                <a:latin typeface="Arial" charset="0"/>
              </a:rPr>
              <a:t>6</a:t>
            </a:r>
            <a:r>
              <a:rPr lang="en-US" sz="2000" b="1" kern="0" smtClean="0">
                <a:solidFill>
                  <a:srgbClr val="FF0066"/>
                </a:solidFill>
                <a:latin typeface="Arial" charset="0"/>
              </a:rPr>
              <a:t>/</a:t>
            </a:r>
            <a:r>
              <a:rPr lang="vi-VN" sz="2000" b="1" kern="0" smtClean="0">
                <a:solidFill>
                  <a:srgbClr val="FF0066"/>
                </a:solidFill>
                <a:latin typeface="Arial" charset="0"/>
              </a:rPr>
              <a:t>1999</a:t>
            </a:r>
            <a:r>
              <a:rPr lang="vi-VN" sz="2000" b="1" kern="0" smtClean="0">
                <a:solidFill>
                  <a:srgbClr val="0000FF"/>
                </a:solidFill>
                <a:latin typeface="Arial" charset="0"/>
              </a:rPr>
              <a:t> thì căn cứ để xem xét, công nhận theo quy định tại Khoản 1 Điều này.</a:t>
            </a:r>
            <a:endParaRPr lang="vi-VN" sz="2000" b="1" kern="0">
              <a:solidFill>
                <a:srgbClr val="0000FF"/>
              </a:solidFill>
              <a:latin typeface="Arial" charset="0"/>
            </a:endParaRPr>
          </a:p>
        </p:txBody>
      </p:sp>
    </p:spTree>
    <p:extLst>
      <p:ext uri="{BB962C8B-B14F-4D97-AF65-F5344CB8AC3E}">
        <p14:creationId xmlns:p14="http://schemas.microsoft.com/office/powerpoint/2010/main" val="2408836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006600"/>
                </a:solidFill>
                <a:latin typeface="Arial" panose="020B0604020202020204" pitchFamily="34" charset="0"/>
                <a:cs typeface="Arial" panose="020B0604020202020204" pitchFamily="34" charset="0"/>
              </a:rPr>
              <a:t>Điều </a:t>
            </a:r>
            <a:r>
              <a:rPr lang="vi-VN" sz="2400" b="1">
                <a:solidFill>
                  <a:srgbClr val="006600"/>
                </a:solidFill>
                <a:latin typeface="Arial" panose="020B0604020202020204" pitchFamily="34" charset="0"/>
                <a:cs typeface="Arial" panose="020B0604020202020204" pitchFamily="34" charset="0"/>
              </a:rPr>
              <a:t>7. Thủ tục hồ sơ</a:t>
            </a:r>
            <a:r>
              <a:rPr lang="en-US" sz="2400" b="1">
                <a:solidFill>
                  <a:srgbClr val="006600"/>
                </a:solidFill>
                <a:latin typeface="Arial" panose="020B0604020202020204" pitchFamily="34" charset="0"/>
                <a:cs typeface="Arial" panose="020B0604020202020204" pitchFamily="34" charset="0"/>
              </a:rPr>
              <a:t/>
            </a:r>
            <a:br>
              <a:rPr lang="en-US" sz="2400" b="1">
                <a:solidFill>
                  <a:srgbClr val="006600"/>
                </a:solidFill>
                <a:latin typeface="Arial" panose="020B0604020202020204" pitchFamily="34" charset="0"/>
                <a:cs typeface="Arial" panose="020B0604020202020204" pitchFamily="34" charset="0"/>
              </a:rPr>
            </a:br>
            <a:r>
              <a:rPr lang="en-US" sz="2400" b="1">
                <a:solidFill>
                  <a:srgbClr val="006600"/>
                </a:solidFill>
                <a:latin typeface="Arial" panose="020B0604020202020204" pitchFamily="34" charset="0"/>
                <a:cs typeface="Arial" panose="020B0604020202020204" pitchFamily="34" charset="0"/>
              </a:rPr>
              <a:t>(theo Nghị định số 31/2013/NĐ-CP ngày </a:t>
            </a:r>
            <a:r>
              <a:rPr lang="vi-VN" sz="2400" b="1">
                <a:solidFill>
                  <a:srgbClr val="006600"/>
                </a:solidFill>
                <a:latin typeface="Arial" panose="020B0604020202020204" pitchFamily="34" charset="0"/>
                <a:cs typeface="Arial" panose="020B0604020202020204" pitchFamily="34" charset="0"/>
              </a:rPr>
              <a:t>09</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04</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2013</a:t>
            </a:r>
            <a:r>
              <a:rPr lang="en-US" sz="2400" b="1">
                <a:solidFill>
                  <a:srgbClr val="006600"/>
                </a:solidFill>
                <a:latin typeface="Arial" panose="020B0604020202020204" pitchFamily="34" charset="0"/>
                <a:cs typeface="Arial" panose="020B0604020202020204" pitchFamily="34" charset="0"/>
              </a:rPr>
              <a:t>)</a:t>
            </a:r>
            <a:endParaRPr lang="vi-VN"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700"/>
              </a:spcBef>
              <a:spcAft>
                <a:spcPts val="0"/>
              </a:spcAft>
              <a:buClr>
                <a:srgbClr val="FF0000"/>
              </a:buClr>
              <a:buFont typeface="+mj-lt"/>
              <a:buAutoNum type="arabicPeriod"/>
              <a:defRPr/>
            </a:pPr>
            <a:r>
              <a:rPr lang="vi-VN" sz="1900" b="1" kern="0" smtClean="0">
                <a:solidFill>
                  <a:srgbClr val="FF0066"/>
                </a:solidFill>
                <a:latin typeface="Arial" charset="0"/>
              </a:rPr>
              <a:t>Cá </a:t>
            </a:r>
            <a:r>
              <a:rPr lang="vi-VN" sz="1900" b="1" kern="0">
                <a:solidFill>
                  <a:srgbClr val="FF0066"/>
                </a:solidFill>
                <a:latin typeface="Arial" charset="0"/>
              </a:rPr>
              <a:t>nhân có trách </a:t>
            </a:r>
            <a:r>
              <a:rPr lang="vi-VN" sz="1900" b="1" kern="0" smtClean="0">
                <a:solidFill>
                  <a:srgbClr val="FF0066"/>
                </a:solidFill>
                <a:latin typeface="Arial" charset="0"/>
              </a:rPr>
              <a:t>nhiệm:</a:t>
            </a:r>
            <a:endParaRPr lang="en-US" sz="1900" b="1" kern="0" smtClean="0">
              <a:solidFill>
                <a:srgbClr val="FF0066"/>
              </a:solidFill>
              <a:latin typeface="Arial" charset="0"/>
            </a:endParaRPr>
          </a:p>
          <a:p>
            <a:pPr marL="566738"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Viết </a:t>
            </a:r>
            <a:r>
              <a:rPr lang="vi-VN" sz="1900" b="1" kern="0">
                <a:solidFill>
                  <a:srgbClr val="0000FF"/>
                </a:solidFill>
                <a:latin typeface="Arial" charset="0"/>
              </a:rPr>
              <a:t>bản khai về quá trình hoạt động cách mạng có xác nhận của </a:t>
            </a:r>
            <a:r>
              <a:rPr lang="en-US" sz="1900" b="1" kern="0" smtClean="0">
                <a:solidFill>
                  <a:srgbClr val="0000FF"/>
                </a:solidFill>
                <a:latin typeface="Arial" charset="0"/>
              </a:rPr>
              <a:t>UBND </a:t>
            </a:r>
            <a:r>
              <a:rPr lang="vi-VN" sz="1900" b="1" kern="0" smtClean="0">
                <a:solidFill>
                  <a:srgbClr val="0000FF"/>
                </a:solidFill>
                <a:latin typeface="Arial" charset="0"/>
              </a:rPr>
              <a:t>cấp </a:t>
            </a:r>
            <a:r>
              <a:rPr lang="vi-VN" sz="1900" b="1" kern="0">
                <a:solidFill>
                  <a:srgbClr val="0000FF"/>
                </a:solidFill>
                <a:latin typeface="Arial" charset="0"/>
              </a:rPr>
              <a:t>xã nơi cư trú; trường hợp người hoạt động cách mạng đã hy sinh, từ trần thì đại diện thân nhân hoặc người thờ cúng lập bản khai kèm biên bản ủy </a:t>
            </a:r>
            <a:r>
              <a:rPr lang="vi-VN" sz="1900" b="1" kern="0" smtClean="0">
                <a:solidFill>
                  <a:srgbClr val="0000FF"/>
                </a:solidFill>
                <a:latin typeface="Arial" charset="0"/>
              </a:rPr>
              <a:t>quyền;</a:t>
            </a:r>
            <a:endParaRPr lang="en-US" sz="1900" b="1" kern="0" smtClean="0">
              <a:solidFill>
                <a:srgbClr val="0000FF"/>
              </a:solidFill>
              <a:latin typeface="Arial" charset="0"/>
            </a:endParaRPr>
          </a:p>
          <a:p>
            <a:pPr marL="566738" indent="-457200" algn="just" eaLnBrk="1" hangingPunct="1">
              <a:lnSpc>
                <a:spcPct val="105000"/>
              </a:lnSpc>
              <a:spcBef>
                <a:spcPts val="700"/>
              </a:spcBef>
              <a:spcAft>
                <a:spcPts val="0"/>
              </a:spcAft>
              <a:buClr>
                <a:srgbClr val="FF0000"/>
              </a:buClr>
              <a:buFont typeface="+mj-lt"/>
              <a:buAutoNum type="alphaLcParenR"/>
              <a:defRPr/>
            </a:pPr>
            <a:r>
              <a:rPr lang="vi-VN" sz="1900" b="1" kern="0" smtClean="0">
                <a:solidFill>
                  <a:srgbClr val="0000FF"/>
                </a:solidFill>
                <a:latin typeface="Arial" charset="0"/>
              </a:rPr>
              <a:t>Gửi </a:t>
            </a:r>
            <a:r>
              <a:rPr lang="vi-VN" sz="1900" b="1" kern="0">
                <a:solidFill>
                  <a:srgbClr val="0000FF"/>
                </a:solidFill>
                <a:latin typeface="Arial" charset="0"/>
              </a:rPr>
              <a:t>bản khai kèm theo một trong các giấy tờ, tài liệu quy định tại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Điều </a:t>
            </a:r>
            <a:r>
              <a:rPr lang="vi-VN" sz="1900" b="1" kern="0">
                <a:solidFill>
                  <a:srgbClr val="0000FF"/>
                </a:solidFill>
                <a:latin typeface="Arial" charset="0"/>
              </a:rPr>
              <a:t>6 của Nghị định này đến các cơ quan sau để công </a:t>
            </a:r>
            <a:r>
              <a:rPr lang="vi-VN" sz="1900" b="1" kern="0" smtClean="0">
                <a:solidFill>
                  <a:srgbClr val="0000FF"/>
                </a:solidFill>
                <a:latin typeface="Arial" charset="0"/>
              </a:rPr>
              <a:t>nhận:</a:t>
            </a:r>
            <a:endParaRPr lang="en-US" sz="1900" b="1" kern="0" smtClean="0">
              <a:solidFill>
                <a:srgbClr val="0000FF"/>
              </a:solidFill>
              <a:latin typeface="Arial" charset="0"/>
            </a:endParaRPr>
          </a:p>
          <a:p>
            <a:pPr marL="566738" indent="-457200" algn="just" eaLnBrk="1" hangingPunct="1">
              <a:lnSpc>
                <a:spcPct val="105000"/>
              </a:lnSpc>
              <a:spcBef>
                <a:spcPts val="700"/>
              </a:spcBef>
              <a:spcAft>
                <a:spcPts val="0"/>
              </a:spcAft>
              <a:buClr>
                <a:srgbClr val="FF0000"/>
              </a:buClr>
              <a:buFont typeface="Wingdings" pitchFamily="2" charset="2"/>
              <a:buChar char="§"/>
              <a:defRPr/>
            </a:pPr>
            <a:r>
              <a:rPr lang="en-US" sz="1900" b="1" kern="0" smtClean="0">
                <a:solidFill>
                  <a:srgbClr val="0000FF"/>
                </a:solidFill>
                <a:latin typeface="Arial" charset="0"/>
              </a:rPr>
              <a:t>BTV </a:t>
            </a:r>
            <a:r>
              <a:rPr lang="vi-VN" sz="1900" b="1" kern="0" smtClean="0">
                <a:solidFill>
                  <a:srgbClr val="0000FF"/>
                </a:solidFill>
                <a:latin typeface="Arial" charset="0"/>
              </a:rPr>
              <a:t>Tỉnh </a:t>
            </a:r>
            <a:r>
              <a:rPr lang="vi-VN" sz="1900" b="1" kern="0">
                <a:solidFill>
                  <a:srgbClr val="0000FF"/>
                </a:solidFill>
                <a:latin typeface="Arial" charset="0"/>
              </a:rPr>
              <a:t>ủy, Thành ủy trực thuộc trung ương xem xét, quyết định đối với người hoạt động cách mạng thuộc cấp ủy địa phương quản </a:t>
            </a:r>
            <a:r>
              <a:rPr lang="vi-VN" sz="1900" b="1" kern="0" smtClean="0">
                <a:solidFill>
                  <a:srgbClr val="0000FF"/>
                </a:solidFill>
                <a:latin typeface="Arial" charset="0"/>
              </a:rPr>
              <a:t>lý;</a:t>
            </a:r>
            <a:endParaRPr lang="en-US" sz="1900" b="1" kern="0" smtClean="0">
              <a:solidFill>
                <a:srgbClr val="0000FF"/>
              </a:solidFill>
              <a:latin typeface="Arial" charset="0"/>
            </a:endParaRPr>
          </a:p>
          <a:p>
            <a:pPr marL="566738" indent="-457200" algn="just" eaLnBrk="1" hangingPunct="1">
              <a:lnSpc>
                <a:spcPct val="105000"/>
              </a:lnSpc>
              <a:spcBef>
                <a:spcPts val="700"/>
              </a:spcBef>
              <a:spcAft>
                <a:spcPts val="0"/>
              </a:spcAft>
              <a:buClr>
                <a:srgbClr val="FF0000"/>
              </a:buClr>
              <a:buFont typeface="Wingdings" pitchFamily="2" charset="2"/>
              <a:buChar char="§"/>
              <a:defRPr/>
            </a:pPr>
            <a:r>
              <a:rPr lang="vi-VN" sz="1900" b="1" kern="0" smtClean="0">
                <a:solidFill>
                  <a:srgbClr val="0000FF"/>
                </a:solidFill>
                <a:latin typeface="Arial" charset="0"/>
              </a:rPr>
              <a:t>Ban </a:t>
            </a:r>
            <a:r>
              <a:rPr lang="vi-VN" sz="1900" b="1" kern="0">
                <a:solidFill>
                  <a:srgbClr val="0000FF"/>
                </a:solidFill>
                <a:latin typeface="Arial" charset="0"/>
              </a:rPr>
              <a:t>đảng, Ban Cán sự đảng, Đảng đoàn, Đảng ủy trực thuộc trung ương xem xét, quyết định đối với người hoạt động cách mạng thuộc bộ, ban, ngành, đoàn thể trung ương quản </a:t>
            </a:r>
            <a:r>
              <a:rPr lang="vi-VN" sz="1900" b="1" kern="0" smtClean="0">
                <a:solidFill>
                  <a:srgbClr val="0000FF"/>
                </a:solidFill>
                <a:latin typeface="Arial" charset="0"/>
              </a:rPr>
              <a:t>lý;</a:t>
            </a:r>
            <a:endParaRPr lang="en-US" sz="1900" b="1" kern="0" smtClean="0">
              <a:solidFill>
                <a:srgbClr val="0000FF"/>
              </a:solidFill>
              <a:latin typeface="Arial" charset="0"/>
            </a:endParaRPr>
          </a:p>
          <a:p>
            <a:pPr marL="566738" indent="-457200" algn="just" eaLnBrk="1" hangingPunct="1">
              <a:lnSpc>
                <a:spcPct val="105000"/>
              </a:lnSpc>
              <a:spcBef>
                <a:spcPts val="700"/>
              </a:spcBef>
              <a:spcAft>
                <a:spcPts val="0"/>
              </a:spcAft>
              <a:buClr>
                <a:srgbClr val="FF0000"/>
              </a:buClr>
              <a:buFont typeface="Wingdings" pitchFamily="2" charset="2"/>
              <a:buChar char="§"/>
              <a:defRPr/>
            </a:pPr>
            <a:r>
              <a:rPr lang="vi-VN" sz="1900" b="1" kern="0" smtClean="0">
                <a:solidFill>
                  <a:srgbClr val="0000FF"/>
                </a:solidFill>
                <a:latin typeface="Arial" charset="0"/>
              </a:rPr>
              <a:t>Tổng </a:t>
            </a:r>
            <a:r>
              <a:rPr lang="vi-VN" sz="1900" b="1" kern="0">
                <a:solidFill>
                  <a:srgbClr val="0000FF"/>
                </a:solidFill>
                <a:latin typeface="Arial" charset="0"/>
              </a:rPr>
              <a:t>cục Chính trị xem xét, quyết định đối với người hoạt động cách mạng thuộc </a:t>
            </a:r>
            <a:r>
              <a:rPr lang="en-US" sz="1900" b="1" kern="0">
                <a:solidFill>
                  <a:srgbClr val="0000FF"/>
                </a:solidFill>
                <a:latin typeface="Arial" charset="0"/>
              </a:rPr>
              <a:t> </a:t>
            </a:r>
            <a:r>
              <a:rPr lang="en-US" sz="1900" b="1" kern="0" smtClean="0">
                <a:solidFill>
                  <a:srgbClr val="0000FF"/>
                </a:solidFill>
                <a:latin typeface="Arial" charset="0"/>
              </a:rPr>
              <a:t>QĐND </a:t>
            </a:r>
            <a:r>
              <a:rPr lang="vi-VN" sz="1900" b="1" kern="0" smtClean="0">
                <a:solidFill>
                  <a:srgbClr val="0000FF"/>
                </a:solidFill>
                <a:latin typeface="Arial" charset="0"/>
              </a:rPr>
              <a:t>Việt Nam;</a:t>
            </a:r>
            <a:endParaRPr lang="en-US" sz="1900" b="1" kern="0" smtClean="0">
              <a:solidFill>
                <a:srgbClr val="0000FF"/>
              </a:solidFill>
              <a:latin typeface="Arial" charset="0"/>
            </a:endParaRPr>
          </a:p>
          <a:p>
            <a:pPr marL="566738" indent="-457200" algn="just" eaLnBrk="1" hangingPunct="1">
              <a:lnSpc>
                <a:spcPct val="105000"/>
              </a:lnSpc>
              <a:spcBef>
                <a:spcPts val="700"/>
              </a:spcBef>
              <a:spcAft>
                <a:spcPts val="0"/>
              </a:spcAft>
              <a:buClr>
                <a:srgbClr val="FF0000"/>
              </a:buClr>
              <a:buFont typeface="Wingdings" pitchFamily="2" charset="2"/>
              <a:buChar char="§"/>
              <a:defRPr/>
            </a:pPr>
            <a:r>
              <a:rPr lang="vi-VN" sz="1900" b="1" kern="0" smtClean="0">
                <a:solidFill>
                  <a:srgbClr val="0000FF"/>
                </a:solidFill>
                <a:latin typeface="Arial" charset="0"/>
              </a:rPr>
              <a:t>Tổng </a:t>
            </a:r>
            <a:r>
              <a:rPr lang="vi-VN" sz="1900" b="1" kern="0">
                <a:solidFill>
                  <a:srgbClr val="0000FF"/>
                </a:solidFill>
                <a:latin typeface="Arial" charset="0"/>
              </a:rPr>
              <a:t>cục Xây dựng lực lượng Công an nhân dân xem xét, quyết định đối với người hoạt động cách mạng thuộc </a:t>
            </a:r>
            <a:r>
              <a:rPr lang="en-US" sz="1900" b="1" kern="0" smtClean="0">
                <a:solidFill>
                  <a:srgbClr val="0000FF"/>
                </a:solidFill>
                <a:latin typeface="Arial" charset="0"/>
              </a:rPr>
              <a:t>CAND</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898117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400" b="1" smtClean="0">
                <a:solidFill>
                  <a:srgbClr val="006600"/>
                </a:solidFill>
                <a:latin typeface="Arial" panose="020B0604020202020204" pitchFamily="34" charset="0"/>
                <a:cs typeface="Arial" panose="020B0604020202020204" pitchFamily="34" charset="0"/>
              </a:rPr>
              <a:t>Điều </a:t>
            </a:r>
            <a:r>
              <a:rPr lang="vi-VN" sz="2400" b="1">
                <a:solidFill>
                  <a:srgbClr val="006600"/>
                </a:solidFill>
                <a:latin typeface="Arial" panose="020B0604020202020204" pitchFamily="34" charset="0"/>
                <a:cs typeface="Arial" panose="020B0604020202020204" pitchFamily="34" charset="0"/>
              </a:rPr>
              <a:t>7. Thủ tục hồ sơ</a:t>
            </a:r>
            <a:r>
              <a:rPr lang="en-US" sz="2400" b="1">
                <a:solidFill>
                  <a:srgbClr val="006600"/>
                </a:solidFill>
                <a:latin typeface="Arial" panose="020B0604020202020204" pitchFamily="34" charset="0"/>
                <a:cs typeface="Arial" panose="020B0604020202020204" pitchFamily="34" charset="0"/>
              </a:rPr>
              <a:t/>
            </a:r>
            <a:br>
              <a:rPr lang="en-US" sz="2400" b="1">
                <a:solidFill>
                  <a:srgbClr val="006600"/>
                </a:solidFill>
                <a:latin typeface="Arial" panose="020B0604020202020204" pitchFamily="34" charset="0"/>
                <a:cs typeface="Arial" panose="020B0604020202020204" pitchFamily="34" charset="0"/>
              </a:rPr>
            </a:br>
            <a:r>
              <a:rPr lang="en-US" sz="2400" b="1">
                <a:solidFill>
                  <a:srgbClr val="006600"/>
                </a:solidFill>
                <a:latin typeface="Arial" panose="020B0604020202020204" pitchFamily="34" charset="0"/>
                <a:cs typeface="Arial" panose="020B0604020202020204" pitchFamily="34" charset="0"/>
              </a:rPr>
              <a:t>(theo Nghị định số 31/2013/NĐ-CP ngày </a:t>
            </a:r>
            <a:r>
              <a:rPr lang="vi-VN" sz="2400" b="1">
                <a:solidFill>
                  <a:srgbClr val="006600"/>
                </a:solidFill>
                <a:latin typeface="Arial" panose="020B0604020202020204" pitchFamily="34" charset="0"/>
                <a:cs typeface="Arial" panose="020B0604020202020204" pitchFamily="34" charset="0"/>
              </a:rPr>
              <a:t>09</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04</a:t>
            </a:r>
            <a:r>
              <a:rPr lang="en-US" sz="2400" b="1">
                <a:solidFill>
                  <a:srgbClr val="006600"/>
                </a:solidFill>
                <a:latin typeface="Arial" panose="020B0604020202020204" pitchFamily="34" charset="0"/>
                <a:cs typeface="Arial" panose="020B0604020202020204" pitchFamily="34" charset="0"/>
              </a:rPr>
              <a:t>/</a:t>
            </a:r>
            <a:r>
              <a:rPr lang="vi-VN" sz="2400" b="1">
                <a:solidFill>
                  <a:srgbClr val="006600"/>
                </a:solidFill>
                <a:latin typeface="Arial" panose="020B0604020202020204" pitchFamily="34" charset="0"/>
                <a:cs typeface="Arial" panose="020B0604020202020204" pitchFamily="34" charset="0"/>
              </a:rPr>
              <a:t>2013</a:t>
            </a:r>
            <a:r>
              <a:rPr lang="en-US" sz="2400" b="1">
                <a:solidFill>
                  <a:srgbClr val="006600"/>
                </a:solidFill>
                <a:latin typeface="Arial" panose="020B0604020202020204" pitchFamily="34" charset="0"/>
                <a:cs typeface="Arial" panose="020B0604020202020204" pitchFamily="34" charset="0"/>
              </a:rPr>
              <a:t>)</a:t>
            </a:r>
            <a:endParaRPr lang="vi-VN"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700"/>
              </a:spcBef>
              <a:spcAft>
                <a:spcPts val="0"/>
              </a:spcAft>
              <a:buClr>
                <a:srgbClr val="FF0000"/>
              </a:buClr>
              <a:buFont typeface="+mj-lt"/>
              <a:buAutoNum type="arabicPeriod" startAt="2"/>
              <a:defRPr/>
            </a:pPr>
            <a:r>
              <a:rPr lang="vi-VN" sz="2000" b="1" kern="0" smtClean="0">
                <a:solidFill>
                  <a:srgbClr val="FF0066"/>
                </a:solidFill>
                <a:latin typeface="Arial" charset="0"/>
              </a:rPr>
              <a:t>Trách </a:t>
            </a:r>
            <a:r>
              <a:rPr lang="vi-VN" sz="2000" b="1" kern="0">
                <a:solidFill>
                  <a:srgbClr val="FF0066"/>
                </a:solidFill>
                <a:latin typeface="Arial" charset="0"/>
              </a:rPr>
              <a:t>nhiệm của các cơ </a:t>
            </a:r>
            <a:r>
              <a:rPr lang="vi-VN" sz="2000" b="1" kern="0" smtClean="0">
                <a:solidFill>
                  <a:srgbClr val="FF0066"/>
                </a:solidFill>
                <a:latin typeface="Arial" charset="0"/>
              </a:rPr>
              <a:t>quan:</a:t>
            </a:r>
            <a:endParaRPr lang="en-US" sz="2000" b="1" kern="0" smtClean="0">
              <a:solidFill>
                <a:srgbClr val="FF0066"/>
              </a:solidFill>
              <a:latin typeface="Arial" charset="0"/>
            </a:endParaRPr>
          </a:p>
          <a:p>
            <a:pPr marL="566738" indent="-457200" algn="just" eaLnBrk="1" hangingPunct="1">
              <a:lnSpc>
                <a:spcPct val="105000"/>
              </a:lnSpc>
              <a:spcBef>
                <a:spcPts val="700"/>
              </a:spcBef>
              <a:spcAft>
                <a:spcPts val="0"/>
              </a:spcAft>
              <a:buClr>
                <a:srgbClr val="FF0000"/>
              </a:buClr>
              <a:buFont typeface="+mj-lt"/>
              <a:buAutoNum type="alphaLcParenR"/>
              <a:defRPr/>
            </a:pPr>
            <a:r>
              <a:rPr lang="vi-VN" sz="2000" b="1" kern="0" smtClean="0">
                <a:solidFill>
                  <a:srgbClr val="0000FF"/>
                </a:solidFill>
                <a:latin typeface="Arial" charset="0"/>
              </a:rPr>
              <a:t>Các </a:t>
            </a:r>
            <a:r>
              <a:rPr lang="vi-VN" sz="2000" b="1" kern="0">
                <a:solidFill>
                  <a:srgbClr val="0000FF"/>
                </a:solidFill>
                <a:latin typeface="Arial" charset="0"/>
              </a:rPr>
              <a:t>cơ quan quy định tại Điểm b Khoản 1 Điều này trong thời gian </a:t>
            </a:r>
            <a:r>
              <a:rPr lang="vi-VN" sz="2000" b="1" kern="0">
                <a:solidFill>
                  <a:srgbClr val="FF0066"/>
                </a:solidFill>
                <a:latin typeface="Arial" charset="0"/>
              </a:rPr>
              <a:t>45 ngày làm việc</a:t>
            </a:r>
            <a:r>
              <a:rPr lang="vi-VN" sz="2000" b="1" kern="0">
                <a:solidFill>
                  <a:srgbClr val="0000FF"/>
                </a:solidFill>
                <a:latin typeface="Arial" charset="0"/>
              </a:rPr>
              <a:t> từ ngày tiếp nhận đủ hồ sơ hợp lệ: Xem xét, ra quyết định công nhận và chuyển quyết định công nhận kèm bản khai, biên bản ủy quyền và bản sao các giấy tờ làm căn cứ xác nhận đến Sở </a:t>
            </a:r>
            <a:r>
              <a:rPr lang="vi-VN" sz="2000" b="1" kern="0" smtClean="0">
                <a:solidFill>
                  <a:srgbClr val="0000FF"/>
                </a:solidFill>
                <a:latin typeface="Arial" charset="0"/>
              </a:rPr>
              <a:t>L</a:t>
            </a:r>
            <a:r>
              <a:rPr lang="en-US" sz="2000" b="1" kern="0" smtClean="0">
                <a:solidFill>
                  <a:srgbClr val="0000FF"/>
                </a:solidFill>
                <a:latin typeface="Arial" charset="0"/>
              </a:rPr>
              <a:t>ĐTBXH </a:t>
            </a:r>
            <a:r>
              <a:rPr lang="vi-VN" sz="2000" b="1" kern="0" smtClean="0">
                <a:solidFill>
                  <a:srgbClr val="0000FF"/>
                </a:solidFill>
                <a:latin typeface="Arial" charset="0"/>
              </a:rPr>
              <a:t>nơi </a:t>
            </a:r>
            <a:r>
              <a:rPr lang="vi-VN" sz="2000" b="1" kern="0">
                <a:solidFill>
                  <a:srgbClr val="0000FF"/>
                </a:solidFill>
                <a:latin typeface="Arial" charset="0"/>
              </a:rPr>
              <a:t>người hoạt động cách mạng hoặc đại diện thân nhân, người thờ cúng đang cư </a:t>
            </a:r>
            <a:r>
              <a:rPr lang="vi-VN" sz="2000" b="1" kern="0" smtClean="0">
                <a:solidFill>
                  <a:srgbClr val="0000FF"/>
                </a:solidFill>
                <a:latin typeface="Arial" charset="0"/>
              </a:rPr>
              <a:t>trú.</a:t>
            </a:r>
            <a:endParaRPr lang="en-US" sz="2000" b="1" kern="0" smtClean="0">
              <a:solidFill>
                <a:srgbClr val="0000FF"/>
              </a:solidFill>
              <a:latin typeface="Arial" charset="0"/>
            </a:endParaRPr>
          </a:p>
          <a:p>
            <a:pPr marL="573088" indent="0" algn="just" eaLnBrk="1" hangingPunct="1">
              <a:lnSpc>
                <a:spcPct val="105000"/>
              </a:lnSpc>
              <a:spcBef>
                <a:spcPts val="700"/>
              </a:spcBef>
              <a:spcAft>
                <a:spcPts val="0"/>
              </a:spcAft>
              <a:buClr>
                <a:srgbClr val="FF0000"/>
              </a:buClr>
              <a:buNone/>
              <a:defRPr/>
            </a:pPr>
            <a:r>
              <a:rPr lang="vi-VN" sz="2000" b="1" kern="0">
                <a:solidFill>
                  <a:srgbClr val="0000FF"/>
                </a:solidFill>
                <a:latin typeface="Arial" charset="0"/>
              </a:rPr>
              <a:t>Trường hợp không đủ điều kiện công nhận phải có văn bản trả lời, nêu rõ lý do.</a:t>
            </a:r>
            <a:endParaRPr lang="en-US" sz="2000" b="1" kern="0">
              <a:solidFill>
                <a:srgbClr val="0000FF"/>
              </a:solidFill>
              <a:latin typeface="Arial" charset="0"/>
            </a:endParaRPr>
          </a:p>
          <a:p>
            <a:pPr marL="573088" indent="-463550" algn="just" eaLnBrk="1" hangingPunct="1">
              <a:lnSpc>
                <a:spcPct val="105000"/>
              </a:lnSpc>
              <a:spcBef>
                <a:spcPts val="700"/>
              </a:spcBef>
              <a:spcAft>
                <a:spcPts val="0"/>
              </a:spcAft>
              <a:buClr>
                <a:srgbClr val="FF0000"/>
              </a:buClr>
              <a:buFont typeface="+mj-lt"/>
              <a:buAutoNum type="alphaLcParenR" startAt="2"/>
              <a:defRPr/>
            </a:pPr>
            <a:r>
              <a:rPr lang="vi-VN" sz="2000" b="1" kern="0">
                <a:solidFill>
                  <a:srgbClr val="0000FF"/>
                </a:solidFill>
                <a:latin typeface="Arial" charset="0"/>
              </a:rPr>
              <a:t>Sở L</a:t>
            </a:r>
            <a:r>
              <a:rPr lang="en-US" sz="2000" b="1" kern="0">
                <a:solidFill>
                  <a:srgbClr val="0000FF"/>
                </a:solidFill>
                <a:latin typeface="Arial" charset="0"/>
              </a:rPr>
              <a:t>ĐTBXH</a:t>
            </a:r>
            <a:r>
              <a:rPr lang="vi-VN" sz="2000" b="1" kern="0" smtClean="0">
                <a:solidFill>
                  <a:srgbClr val="0000FF"/>
                </a:solidFill>
                <a:latin typeface="Arial" charset="0"/>
              </a:rPr>
              <a:t> </a:t>
            </a:r>
            <a:r>
              <a:rPr lang="vi-VN" sz="2000" b="1" kern="0">
                <a:solidFill>
                  <a:srgbClr val="0000FF"/>
                </a:solidFill>
                <a:latin typeface="Arial" charset="0"/>
              </a:rPr>
              <a:t>trong thời gian 10 ngày làm việc từ ngày tiếp nhận đủ hồ sơ hợp lệ ra quyết định thực hiện chế độ ưu </a:t>
            </a:r>
            <a:r>
              <a:rPr lang="vi-VN" sz="2000" b="1" kern="0" smtClean="0">
                <a:solidFill>
                  <a:srgbClr val="0000FF"/>
                </a:solidFill>
                <a:latin typeface="Arial" charset="0"/>
              </a:rPr>
              <a:t>đãi.</a:t>
            </a:r>
            <a:endParaRPr lang="en-US" sz="2000" b="1" kern="0" smtClean="0">
              <a:solidFill>
                <a:srgbClr val="0000FF"/>
              </a:solidFill>
              <a:latin typeface="Arial" charset="0"/>
            </a:endParaRPr>
          </a:p>
          <a:p>
            <a:pPr marL="574675" indent="-520700" algn="just" eaLnBrk="1" hangingPunct="1">
              <a:lnSpc>
                <a:spcPct val="105000"/>
              </a:lnSpc>
              <a:spcBef>
                <a:spcPts val="700"/>
              </a:spcBef>
              <a:spcAft>
                <a:spcPts val="0"/>
              </a:spcAft>
              <a:buClr>
                <a:srgbClr val="FF0000"/>
              </a:buClr>
              <a:buFont typeface="Wingdings" pitchFamily="2" charset="2"/>
              <a:buChar char="v"/>
              <a:defRPr/>
            </a:pPr>
            <a:r>
              <a:rPr lang="vi-VN" sz="2000" b="1" kern="0" smtClean="0">
                <a:solidFill>
                  <a:srgbClr val="FF0066"/>
                </a:solidFill>
                <a:latin typeface="Arial" charset="0"/>
              </a:rPr>
              <a:t>Điều </a:t>
            </a:r>
            <a:r>
              <a:rPr lang="vi-VN" sz="2000" b="1" kern="0">
                <a:solidFill>
                  <a:srgbClr val="FF0066"/>
                </a:solidFill>
                <a:latin typeface="Arial" charset="0"/>
              </a:rPr>
              <a:t>8. Hồ sơ hưởng chế độ ưu </a:t>
            </a:r>
            <a:r>
              <a:rPr lang="vi-VN" sz="2000" b="1" kern="0" smtClean="0">
                <a:solidFill>
                  <a:srgbClr val="FF0066"/>
                </a:solidFill>
                <a:latin typeface="Arial" charset="0"/>
              </a:rPr>
              <a:t>đãi</a:t>
            </a:r>
            <a:endParaRPr lang="en-US" sz="2000" b="1" kern="0" smtClean="0">
              <a:solidFill>
                <a:srgbClr val="FF0066"/>
              </a:solidFill>
              <a:latin typeface="Arial" charset="0"/>
            </a:endParaRPr>
          </a:p>
          <a:p>
            <a:pPr marL="566738" indent="-457200" algn="just" eaLnBrk="1" hangingPunct="1">
              <a:lnSpc>
                <a:spcPct val="105000"/>
              </a:lnSpc>
              <a:spcBef>
                <a:spcPts val="700"/>
              </a:spcBef>
              <a:spcAft>
                <a:spcPts val="0"/>
              </a:spcAft>
              <a:buClr>
                <a:srgbClr val="FF0000"/>
              </a:buClr>
              <a:buFont typeface="+mj-lt"/>
              <a:buAutoNum type="arabicPeriod"/>
              <a:defRPr/>
            </a:pPr>
            <a:r>
              <a:rPr lang="vi-VN" sz="2000" b="1" kern="0" smtClean="0">
                <a:solidFill>
                  <a:srgbClr val="0000FF"/>
                </a:solidFill>
                <a:latin typeface="Arial" charset="0"/>
              </a:rPr>
              <a:t>Quyết </a:t>
            </a:r>
            <a:r>
              <a:rPr lang="vi-VN" sz="2000" b="1" kern="0">
                <a:solidFill>
                  <a:srgbClr val="0000FF"/>
                </a:solidFill>
                <a:latin typeface="Arial" charset="0"/>
              </a:rPr>
              <a:t>định công nhận của các cơ quan quy định tại Điều 7 của Nghị định </a:t>
            </a:r>
            <a:r>
              <a:rPr lang="vi-VN" sz="2000" b="1" kern="0" smtClean="0">
                <a:solidFill>
                  <a:srgbClr val="0000FF"/>
                </a:solidFill>
                <a:latin typeface="Arial" charset="0"/>
              </a:rPr>
              <a:t>này.</a:t>
            </a:r>
            <a:endParaRPr lang="en-US" sz="2000" b="1" kern="0" smtClean="0">
              <a:solidFill>
                <a:srgbClr val="0000FF"/>
              </a:solidFill>
              <a:latin typeface="Arial" charset="0"/>
            </a:endParaRPr>
          </a:p>
          <a:p>
            <a:pPr marL="566738" indent="-457200" algn="just" eaLnBrk="1" hangingPunct="1">
              <a:lnSpc>
                <a:spcPct val="105000"/>
              </a:lnSpc>
              <a:spcBef>
                <a:spcPts val="700"/>
              </a:spcBef>
              <a:spcAft>
                <a:spcPts val="0"/>
              </a:spcAft>
              <a:buClr>
                <a:srgbClr val="FF0000"/>
              </a:buClr>
              <a:buFont typeface="+mj-lt"/>
              <a:buAutoNum type="arabicPeriod"/>
              <a:defRPr/>
            </a:pPr>
            <a:r>
              <a:rPr lang="vi-VN" sz="2000" b="1" kern="0" smtClean="0">
                <a:solidFill>
                  <a:srgbClr val="0000FF"/>
                </a:solidFill>
                <a:latin typeface="Arial" charset="0"/>
              </a:rPr>
              <a:t>Quyết </a:t>
            </a:r>
            <a:r>
              <a:rPr lang="vi-VN" sz="2000" b="1" kern="0">
                <a:solidFill>
                  <a:srgbClr val="0000FF"/>
                </a:solidFill>
                <a:latin typeface="Arial" charset="0"/>
              </a:rPr>
              <a:t>định trợ cấp, phụ cấp của Giám đốc Sở L</a:t>
            </a:r>
            <a:r>
              <a:rPr lang="en-US" sz="2000" b="1" kern="0">
                <a:solidFill>
                  <a:srgbClr val="0000FF"/>
                </a:solidFill>
                <a:latin typeface="Arial" charset="0"/>
              </a:rPr>
              <a:t>ĐTBXH</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4270977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6281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4000"/>
              </a:lnSpc>
            </a:pPr>
            <a:r>
              <a:rPr lang="en-US" sz="2400" b="1" smtClean="0">
                <a:solidFill>
                  <a:srgbClr val="FF0000"/>
                </a:solidFill>
                <a:latin typeface="Arial" panose="020B0604020202020204" pitchFamily="34" charset="0"/>
                <a:cs typeface="Arial" panose="020B0604020202020204" pitchFamily="34" charset="0"/>
              </a:rPr>
              <a:t>MỤC </a:t>
            </a:r>
            <a:r>
              <a:rPr lang="en-US" sz="2400" b="1">
                <a:solidFill>
                  <a:srgbClr val="FF0000"/>
                </a:solidFill>
                <a:latin typeface="Arial" panose="020B0604020202020204" pitchFamily="34" charset="0"/>
                <a:cs typeface="Arial" panose="020B0604020202020204" pitchFamily="34" charset="0"/>
              </a:rPr>
              <a:t>3. </a:t>
            </a:r>
            <a:r>
              <a:rPr lang="en-US" sz="2400" b="1" smtClean="0">
                <a:solidFill>
                  <a:srgbClr val="FF0000"/>
                </a:solidFill>
                <a:latin typeface="Arial" panose="020B0604020202020204" pitchFamily="34" charset="0"/>
                <a:cs typeface="Arial" panose="020B0604020202020204" pitchFamily="34" charset="0"/>
              </a:rPr>
              <a:t>LIỆT </a:t>
            </a:r>
            <a:r>
              <a:rPr lang="en-US" sz="2400" b="1">
                <a:solidFill>
                  <a:srgbClr val="FF0000"/>
                </a:solidFill>
                <a:latin typeface="Arial" panose="020B0604020202020204" pitchFamily="34" charset="0"/>
                <a:cs typeface="Arial" panose="020B0604020202020204" pitchFamily="34" charset="0"/>
              </a:rPr>
              <a:t>SĨ (</a:t>
            </a:r>
            <a:r>
              <a:rPr lang="vi-VN" sz="2400" b="1">
                <a:solidFill>
                  <a:srgbClr val="FF0000"/>
                </a:solidFill>
                <a:latin typeface="Arial" panose="020B0604020202020204" pitchFamily="34" charset="0"/>
                <a:cs typeface="Arial" panose="020B0604020202020204" pitchFamily="34" charset="0"/>
              </a:rPr>
              <a:t>Văn</a:t>
            </a:r>
            <a:r>
              <a:rPr lang="en-US" sz="2400" b="1">
                <a:solidFill>
                  <a:srgbClr val="FF0000"/>
                </a:solidFill>
                <a:latin typeface="Arial" panose="020B0604020202020204" pitchFamily="34" charset="0"/>
                <a:cs typeface="Arial" panose="020B0604020202020204" pitchFamily="34" charset="0"/>
              </a:rPr>
              <a:t> bản hợp </a:t>
            </a:r>
            <a:r>
              <a:rPr lang="en-US" sz="2400" b="1" smtClean="0">
                <a:solidFill>
                  <a:srgbClr val="FF0000"/>
                </a:solidFill>
                <a:latin typeface="Arial" panose="020B0604020202020204" pitchFamily="34" charset="0"/>
                <a:cs typeface="Arial" panose="020B0604020202020204" pitchFamily="34" charset="0"/>
              </a:rPr>
              <a:t>nhất)</a:t>
            </a:r>
            <a:r>
              <a:rPr lang="en-US" sz="2400" b="1">
                <a:solidFill>
                  <a:srgbClr val="FF0000"/>
                </a:solidFill>
                <a:latin typeface="Arial" panose="020B0604020202020204" pitchFamily="34" charset="0"/>
                <a:cs typeface="Arial" panose="020B0604020202020204" pitchFamily="34" charset="0"/>
              </a:rPr>
              <a:t/>
            </a:r>
            <a:br>
              <a:rPr lang="en-US" sz="2400" b="1">
                <a:solidFill>
                  <a:srgbClr val="FF0000"/>
                </a:solidFill>
                <a:latin typeface="Arial" panose="020B0604020202020204" pitchFamily="34" charset="0"/>
                <a:cs typeface="Arial" panose="020B0604020202020204" pitchFamily="34" charset="0"/>
              </a:rPr>
            </a:br>
            <a:r>
              <a:rPr lang="vi-VN" sz="2400" b="1">
                <a:solidFill>
                  <a:srgbClr val="006600"/>
                </a:solidFill>
                <a:latin typeface="Arial" panose="020B0604020202020204" pitchFamily="34" charset="0"/>
                <a:cs typeface="Arial" panose="020B0604020202020204" pitchFamily="34" charset="0"/>
              </a:rPr>
              <a:t>MỤC 3. LIỆT SĨ VÀ THÂN NHÂN LIỆT SĨ</a:t>
            </a:r>
            <a:r>
              <a:rPr lang="en-US" sz="2400" b="1">
                <a:solidFill>
                  <a:srgbClr val="006600"/>
                </a:solidFill>
                <a:latin typeface="Arial" panose="020B0604020202020204" pitchFamily="34" charset="0"/>
                <a:cs typeface="Arial" panose="020B0604020202020204" pitchFamily="34" charset="0"/>
              </a:rPr>
              <a:t> (</a:t>
            </a:r>
            <a:r>
              <a:rPr lang="en-US" sz="2400" b="1" smtClean="0">
                <a:solidFill>
                  <a:srgbClr val="006600"/>
                </a:solidFill>
                <a:latin typeface="Arial" panose="020B0604020202020204" pitchFamily="34" charset="0"/>
                <a:cs typeface="Arial" panose="020B0604020202020204" pitchFamily="34" charset="0"/>
              </a:rPr>
              <a:t>Nghị </a:t>
            </a:r>
            <a:r>
              <a:rPr lang="en-US" sz="2400" b="1">
                <a:solidFill>
                  <a:srgbClr val="006600"/>
                </a:solidFill>
                <a:latin typeface="Arial" panose="020B0604020202020204" pitchFamily="34" charset="0"/>
                <a:cs typeface="Arial" panose="020B0604020202020204" pitchFamily="34" charset="0"/>
              </a:rPr>
              <a:t>định </a:t>
            </a:r>
            <a:r>
              <a:rPr lang="en-US" sz="2400" b="1" smtClean="0">
                <a:solidFill>
                  <a:srgbClr val="006600"/>
                </a:solidFill>
                <a:latin typeface="Arial" panose="020B0604020202020204" pitchFamily="34" charset="0"/>
                <a:cs typeface="Arial" panose="020B0604020202020204" pitchFamily="34" charset="0"/>
              </a:rPr>
              <a:t>31)</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v"/>
              <a:defRPr/>
            </a:pPr>
            <a:r>
              <a:rPr lang="vi-VN" sz="2000" b="1" kern="0" smtClean="0">
                <a:solidFill>
                  <a:srgbClr val="006600"/>
                </a:solidFill>
                <a:latin typeface="Arial" charset="0"/>
              </a:rPr>
              <a:t>Điều </a:t>
            </a:r>
            <a:r>
              <a:rPr lang="vi-VN" sz="2000" b="1" kern="0">
                <a:solidFill>
                  <a:srgbClr val="006600"/>
                </a:solidFill>
                <a:latin typeface="Arial" charset="0"/>
              </a:rPr>
              <a:t>17. Điều kiện xác nhận liệt </a:t>
            </a:r>
            <a:r>
              <a:rPr lang="vi-VN" sz="2000" b="1" kern="0" smtClean="0">
                <a:solidFill>
                  <a:srgbClr val="006600"/>
                </a:solidFill>
                <a:latin typeface="Arial" charset="0"/>
              </a:rPr>
              <a:t>sĩ</a:t>
            </a:r>
            <a:r>
              <a:rPr lang="en-US" sz="2000" b="1" kern="0" smtClean="0">
                <a:solidFill>
                  <a:srgbClr val="006600"/>
                </a:solidFill>
                <a:latin typeface="Arial" charset="0"/>
              </a:rPr>
              <a:t> (NĐ 31)</a:t>
            </a:r>
            <a:endParaRPr lang="en-US" sz="2000" b="1" kern="0">
              <a:solidFill>
                <a:srgbClr val="006600"/>
              </a:solidFill>
              <a:latin typeface="Arial" charset="0"/>
            </a:endParaRPr>
          </a:p>
          <a:p>
            <a:pPr indent="-457200" algn="just" eaLnBrk="1" hangingPunct="1">
              <a:lnSpc>
                <a:spcPct val="105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Người </a:t>
            </a:r>
            <a:r>
              <a:rPr lang="vi-VN" sz="2000" b="1" kern="0">
                <a:solidFill>
                  <a:srgbClr val="0000FF"/>
                </a:solidFill>
                <a:latin typeface="Arial" charset="0"/>
              </a:rPr>
              <a:t>hy sinh thuộc một trong các trường hợp sau được xem xét xác nhận là liệt </a:t>
            </a:r>
            <a:r>
              <a:rPr lang="vi-VN" sz="2000" b="1" kern="0" smtClean="0">
                <a:solidFill>
                  <a:srgbClr val="0000FF"/>
                </a:solidFill>
                <a:latin typeface="Arial" charset="0"/>
              </a:rPr>
              <a:t>sĩ:</a:t>
            </a:r>
            <a:endParaRPr lang="en-US" sz="2000" b="1" kern="0" smtClea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Chiến </a:t>
            </a:r>
            <a:r>
              <a:rPr lang="vi-VN" sz="2000" b="1" kern="0">
                <a:solidFill>
                  <a:srgbClr val="0000FF"/>
                </a:solidFill>
                <a:latin typeface="Arial" charset="0"/>
              </a:rPr>
              <a:t>đấu bảo vệ độc lập, chủ quyền, toàn vẹn lãnh thổ, an ninh quốc </a:t>
            </a:r>
            <a:r>
              <a:rPr lang="vi-VN" sz="2000" b="1" kern="0" smtClean="0">
                <a:solidFill>
                  <a:srgbClr val="0000FF"/>
                </a:solidFill>
                <a:latin typeface="Arial" charset="0"/>
              </a:rPr>
              <a:t>gia;</a:t>
            </a:r>
            <a:endParaRPr lang="en-US" sz="2000" b="1" kern="0" smtClea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Trực </a:t>
            </a:r>
            <a:r>
              <a:rPr lang="vi-VN" sz="2000" b="1" kern="0">
                <a:solidFill>
                  <a:srgbClr val="0000FF"/>
                </a:solidFill>
                <a:latin typeface="Arial" charset="0"/>
              </a:rPr>
              <a:t>tiếp phục vụ chiến đấu trong khi địch bắn phá: Tải đạn, cứu thương, tải thương, đảm bảo thông tin liên lạc, cứu chữa kho hàng, bảo vệ hàng hóa và các trường hợp đảm bảo chiến </a:t>
            </a:r>
            <a:r>
              <a:rPr lang="vi-VN" sz="2000" b="1" kern="0" smtClean="0">
                <a:solidFill>
                  <a:srgbClr val="0000FF"/>
                </a:solidFill>
                <a:latin typeface="Arial" charset="0"/>
              </a:rPr>
              <a:t>đấu;</a:t>
            </a:r>
            <a:endParaRPr lang="en-US" sz="2000" b="1" kern="0" smtClea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mj-lt"/>
              <a:buAutoNum type="alphaLcParenR"/>
              <a:defRPr/>
            </a:pPr>
            <a:r>
              <a:rPr lang="vi-VN" sz="2000" b="1" kern="0" smtClean="0">
                <a:solidFill>
                  <a:srgbClr val="0000FF"/>
                </a:solidFill>
                <a:latin typeface="Arial" charset="0"/>
              </a:rPr>
              <a:t>Làm </a:t>
            </a:r>
            <a:r>
              <a:rPr lang="vi-VN" sz="2000" b="1" kern="0">
                <a:solidFill>
                  <a:srgbClr val="0000FF"/>
                </a:solidFill>
                <a:latin typeface="Arial" charset="0"/>
              </a:rPr>
              <a:t>nghĩa vụ quốc tế mà bị chết trong khi thực hiện nhiệm vụ hoặc bị thương, bị bệnh phải đưa về nước điều trị và chết trong khi đang điều </a:t>
            </a:r>
            <a:r>
              <a:rPr lang="vi-VN" sz="2000" b="1" kern="0" smtClean="0">
                <a:solidFill>
                  <a:srgbClr val="0000FF"/>
                </a:solidFill>
                <a:latin typeface="Arial" charset="0"/>
              </a:rPr>
              <a:t>trị.</a:t>
            </a:r>
            <a:endParaRPr lang="en-US" sz="2000" b="1" kern="0" smtClean="0">
              <a:solidFill>
                <a:srgbClr val="0000FF"/>
              </a:solidFill>
              <a:latin typeface="Arial" charset="0"/>
            </a:endParaRPr>
          </a:p>
          <a:p>
            <a:pPr marL="577850" indent="0" algn="just" eaLnBrk="1" hangingPunct="1">
              <a:lnSpc>
                <a:spcPct val="105000"/>
              </a:lnSpc>
              <a:spcBef>
                <a:spcPts val="1000"/>
              </a:spcBef>
              <a:spcAft>
                <a:spcPts val="0"/>
              </a:spcAft>
              <a:buClr>
                <a:srgbClr val="FF0000"/>
              </a:buClr>
              <a:buNone/>
              <a:defRPr/>
            </a:pPr>
            <a:r>
              <a:rPr lang="vi-VN" sz="2000" b="1" kern="0" smtClean="0">
                <a:solidFill>
                  <a:srgbClr val="0000FF"/>
                </a:solidFill>
                <a:latin typeface="Arial" charset="0"/>
              </a:rPr>
              <a:t>Trường </a:t>
            </a:r>
            <a:r>
              <a:rPr lang="vi-VN" sz="2000" b="1" kern="0">
                <a:solidFill>
                  <a:srgbClr val="0000FF"/>
                </a:solidFill>
                <a:latin typeface="Arial" charset="0"/>
              </a:rPr>
              <a:t>hợp bị chết trong khi học tập, tham quan, du lịch, an dưỡng, chữa bệnh, thăm viếng hữu nghị; làm việc theo hợp đồng kinh tế, khoa học kỹ thuật, văn hóa, giáo dục, lao động thì không thuộc diện xem xét xác nhận là liệt sĩ</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10096604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4000"/>
              </a:lnSpc>
            </a:pPr>
            <a:r>
              <a:rPr lang="en-US" sz="2400" b="1" smtClean="0">
                <a:solidFill>
                  <a:srgbClr val="FF0000"/>
                </a:solidFill>
                <a:latin typeface="Arial" panose="020B0604020202020204" pitchFamily="34" charset="0"/>
                <a:cs typeface="Arial" panose="020B0604020202020204" pitchFamily="34" charset="0"/>
              </a:rPr>
              <a:t>MỤC </a:t>
            </a:r>
            <a:r>
              <a:rPr lang="en-US" sz="2400" b="1">
                <a:solidFill>
                  <a:srgbClr val="FF0000"/>
                </a:solidFill>
                <a:latin typeface="Arial" panose="020B0604020202020204" pitchFamily="34" charset="0"/>
                <a:cs typeface="Arial" panose="020B0604020202020204" pitchFamily="34" charset="0"/>
              </a:rPr>
              <a:t>3. </a:t>
            </a:r>
            <a:r>
              <a:rPr lang="en-US" sz="2400" b="1" smtClean="0">
                <a:solidFill>
                  <a:srgbClr val="FF0000"/>
                </a:solidFill>
                <a:latin typeface="Arial" panose="020B0604020202020204" pitchFamily="34" charset="0"/>
                <a:cs typeface="Arial" panose="020B0604020202020204" pitchFamily="34" charset="0"/>
              </a:rPr>
              <a:t>LIỆT </a:t>
            </a:r>
            <a:r>
              <a:rPr lang="en-US" sz="2400" b="1">
                <a:solidFill>
                  <a:srgbClr val="FF0000"/>
                </a:solidFill>
                <a:latin typeface="Arial" panose="020B0604020202020204" pitchFamily="34" charset="0"/>
                <a:cs typeface="Arial" panose="020B0604020202020204" pitchFamily="34" charset="0"/>
              </a:rPr>
              <a:t>SĨ (</a:t>
            </a:r>
            <a:r>
              <a:rPr lang="vi-VN" sz="2400" b="1">
                <a:solidFill>
                  <a:srgbClr val="FF0000"/>
                </a:solidFill>
                <a:latin typeface="Arial" panose="020B0604020202020204" pitchFamily="34" charset="0"/>
                <a:cs typeface="Arial" panose="020B0604020202020204" pitchFamily="34" charset="0"/>
              </a:rPr>
              <a:t>Văn</a:t>
            </a:r>
            <a:r>
              <a:rPr lang="en-US" sz="2400" b="1">
                <a:solidFill>
                  <a:srgbClr val="FF0000"/>
                </a:solidFill>
                <a:latin typeface="Arial" panose="020B0604020202020204" pitchFamily="34" charset="0"/>
                <a:cs typeface="Arial" panose="020B0604020202020204" pitchFamily="34" charset="0"/>
              </a:rPr>
              <a:t> bản hợp </a:t>
            </a:r>
            <a:r>
              <a:rPr lang="en-US" sz="2400" b="1" smtClean="0">
                <a:solidFill>
                  <a:srgbClr val="FF0000"/>
                </a:solidFill>
                <a:latin typeface="Arial" panose="020B0604020202020204" pitchFamily="34" charset="0"/>
                <a:cs typeface="Arial" panose="020B0604020202020204" pitchFamily="34" charset="0"/>
              </a:rPr>
              <a:t>nhất)</a:t>
            </a:r>
            <a:r>
              <a:rPr lang="en-US" sz="2400" b="1">
                <a:solidFill>
                  <a:srgbClr val="FF0000"/>
                </a:solidFill>
                <a:latin typeface="Arial" panose="020B0604020202020204" pitchFamily="34" charset="0"/>
                <a:cs typeface="Arial" panose="020B0604020202020204" pitchFamily="34" charset="0"/>
              </a:rPr>
              <a:t/>
            </a:r>
            <a:br>
              <a:rPr lang="en-US" sz="2400" b="1">
                <a:solidFill>
                  <a:srgbClr val="FF0000"/>
                </a:solidFill>
                <a:latin typeface="Arial" panose="020B0604020202020204" pitchFamily="34" charset="0"/>
                <a:cs typeface="Arial" panose="020B0604020202020204" pitchFamily="34" charset="0"/>
              </a:rPr>
            </a:br>
            <a:r>
              <a:rPr lang="vi-VN" sz="2400" b="1">
                <a:solidFill>
                  <a:srgbClr val="006600"/>
                </a:solidFill>
                <a:latin typeface="Arial" panose="020B0604020202020204" pitchFamily="34" charset="0"/>
                <a:cs typeface="Arial" panose="020B0604020202020204" pitchFamily="34" charset="0"/>
              </a:rPr>
              <a:t>MỤC 3. LIỆT SĨ VÀ THÂN NHÂN LIỆT SĨ</a:t>
            </a:r>
            <a:r>
              <a:rPr lang="en-US" sz="2400" b="1">
                <a:solidFill>
                  <a:srgbClr val="006600"/>
                </a:solidFill>
                <a:latin typeface="Arial" panose="020B0604020202020204" pitchFamily="34" charset="0"/>
                <a:cs typeface="Arial" panose="020B0604020202020204" pitchFamily="34" charset="0"/>
              </a:rPr>
              <a:t> (</a:t>
            </a:r>
            <a:r>
              <a:rPr lang="en-US" sz="2400" b="1" smtClean="0">
                <a:solidFill>
                  <a:srgbClr val="006600"/>
                </a:solidFill>
                <a:latin typeface="Arial" panose="020B0604020202020204" pitchFamily="34" charset="0"/>
                <a:cs typeface="Arial" panose="020B0604020202020204" pitchFamily="34" charset="0"/>
              </a:rPr>
              <a:t>Nghị </a:t>
            </a:r>
            <a:r>
              <a:rPr lang="en-US" sz="2400" b="1">
                <a:solidFill>
                  <a:srgbClr val="006600"/>
                </a:solidFill>
                <a:latin typeface="Arial" panose="020B0604020202020204" pitchFamily="34" charset="0"/>
                <a:cs typeface="Arial" panose="020B0604020202020204" pitchFamily="34" charset="0"/>
              </a:rPr>
              <a:t>định </a:t>
            </a:r>
            <a:r>
              <a:rPr lang="en-US" sz="2400" b="1" smtClean="0">
                <a:solidFill>
                  <a:srgbClr val="006600"/>
                </a:solidFill>
                <a:latin typeface="Arial" panose="020B0604020202020204" pitchFamily="34" charset="0"/>
                <a:cs typeface="Arial" panose="020B0604020202020204" pitchFamily="34" charset="0"/>
              </a:rPr>
              <a:t>31)</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v"/>
              <a:defRPr/>
            </a:pPr>
            <a:r>
              <a:rPr lang="vi-VN" sz="2000" b="1" kern="0" smtClean="0">
                <a:solidFill>
                  <a:srgbClr val="006600"/>
                </a:solidFill>
                <a:latin typeface="Arial" charset="0"/>
              </a:rPr>
              <a:t>Điều </a:t>
            </a:r>
            <a:r>
              <a:rPr lang="vi-VN" sz="2000" b="1" kern="0">
                <a:solidFill>
                  <a:srgbClr val="006600"/>
                </a:solidFill>
                <a:latin typeface="Arial" charset="0"/>
              </a:rPr>
              <a:t>17. Điều kiện xác nhận liệt </a:t>
            </a:r>
            <a:r>
              <a:rPr lang="vi-VN" sz="2000" b="1" kern="0" smtClean="0">
                <a:solidFill>
                  <a:srgbClr val="006600"/>
                </a:solidFill>
                <a:latin typeface="Arial" charset="0"/>
              </a:rPr>
              <a:t>sĩ</a:t>
            </a:r>
            <a:r>
              <a:rPr lang="en-US" sz="2000" b="1" kern="0" smtClean="0">
                <a:solidFill>
                  <a:srgbClr val="006600"/>
                </a:solidFill>
                <a:latin typeface="Arial" charset="0"/>
              </a:rPr>
              <a:t> (NĐ 31)</a:t>
            </a:r>
            <a:endParaRPr lang="en-US" sz="2000" b="1" kern="0">
              <a:solidFill>
                <a:srgbClr val="006600"/>
              </a:solidFill>
              <a:latin typeface="Arial" charset="0"/>
            </a:endParaRPr>
          </a:p>
          <a:p>
            <a:pPr indent="-457200" algn="just" eaLnBrk="1" hangingPunct="1">
              <a:lnSpc>
                <a:spcPct val="105000"/>
              </a:lnSpc>
              <a:spcBef>
                <a:spcPts val="1000"/>
              </a:spcBef>
              <a:spcAft>
                <a:spcPts val="0"/>
              </a:spcAft>
              <a:buClr>
                <a:srgbClr val="FF0000"/>
              </a:buClr>
              <a:buFont typeface="+mj-lt"/>
              <a:buAutoNum type="arabicPeriod"/>
              <a:defRPr/>
            </a:pPr>
            <a:r>
              <a:rPr lang="vi-VN" sz="2000" b="1" kern="0" smtClean="0">
                <a:solidFill>
                  <a:srgbClr val="0000FF"/>
                </a:solidFill>
                <a:latin typeface="Arial" charset="0"/>
              </a:rPr>
              <a:t>Người </a:t>
            </a:r>
            <a:r>
              <a:rPr lang="vi-VN" sz="2000" b="1" kern="0">
                <a:solidFill>
                  <a:srgbClr val="0000FF"/>
                </a:solidFill>
                <a:latin typeface="Arial" charset="0"/>
              </a:rPr>
              <a:t>hy sinh thuộc một trong các trường hợp sau được xem xét xác nhận là liệt </a:t>
            </a:r>
            <a:r>
              <a:rPr lang="vi-VN" sz="2000" b="1" kern="0" smtClean="0">
                <a:solidFill>
                  <a:srgbClr val="0000FF"/>
                </a:solidFill>
                <a:latin typeface="Arial" charset="0"/>
              </a:rPr>
              <a:t>sĩ:</a:t>
            </a:r>
            <a:endParaRPr lang="en-US" sz="2000" b="1" kern="0" smtClean="0">
              <a:solidFill>
                <a:srgbClr val="0000FF"/>
              </a:solidFill>
              <a:latin typeface="Arial" charset="0"/>
            </a:endParaRPr>
          </a:p>
          <a:p>
            <a:pPr indent="-457200" algn="just" eaLnBrk="1" hangingPunct="1">
              <a:lnSpc>
                <a:spcPct val="105000"/>
              </a:lnSpc>
              <a:spcBef>
                <a:spcPts val="1000"/>
              </a:spcBef>
              <a:spcAft>
                <a:spcPts val="0"/>
              </a:spcAft>
              <a:buClr>
                <a:srgbClr val="FF0000"/>
              </a:buClr>
              <a:buFont typeface="+mj-lt"/>
              <a:buAutoNum type="alphaLcParenR" startAt="4"/>
              <a:defRPr/>
            </a:pPr>
            <a:r>
              <a:rPr lang="vi-VN" sz="2000" b="1" kern="0" smtClean="0">
                <a:solidFill>
                  <a:srgbClr val="0000FF"/>
                </a:solidFill>
                <a:latin typeface="Arial" charset="0"/>
              </a:rPr>
              <a:t>Trực </a:t>
            </a:r>
            <a:r>
              <a:rPr lang="vi-VN" sz="2000" b="1" kern="0">
                <a:solidFill>
                  <a:srgbClr val="0000FF"/>
                </a:solidFill>
                <a:latin typeface="Arial" charset="0"/>
              </a:rPr>
              <a:t>tiếp tham gia đấu tranh chống lại hoặc ngăn chặn các hành vi nguy hiểm cho xã hội thuộc các tội được quy định trong Bộ luật Hình </a:t>
            </a:r>
            <a:r>
              <a:rPr lang="vi-VN" sz="2000" b="1" kern="0" smtClean="0">
                <a:solidFill>
                  <a:srgbClr val="0000FF"/>
                </a:solidFill>
                <a:latin typeface="Arial" charset="0"/>
              </a:rPr>
              <a:t>sự;</a:t>
            </a:r>
            <a:endParaRPr lang="en-US" sz="2000" b="1" kern="0" smtClean="0">
              <a:solidFill>
                <a:srgbClr val="0000FF"/>
              </a:solidFill>
              <a:latin typeface="Arial" charset="0"/>
            </a:endParaRPr>
          </a:p>
          <a:p>
            <a:pPr marL="577850" indent="-468313" algn="just" eaLnBrk="1" hangingPunct="1">
              <a:lnSpc>
                <a:spcPct val="105000"/>
              </a:lnSpc>
              <a:spcBef>
                <a:spcPts val="1000"/>
              </a:spcBef>
              <a:spcAft>
                <a:spcPts val="0"/>
              </a:spcAft>
              <a:buClr>
                <a:srgbClr val="FF0000"/>
              </a:buClr>
              <a:buNone/>
              <a:defRPr/>
            </a:pPr>
            <a:r>
              <a:rPr lang="vi-VN" sz="2000" b="1" kern="0" smtClean="0">
                <a:solidFill>
                  <a:srgbClr val="FF0000"/>
                </a:solidFill>
                <a:latin typeface="Arial" charset="0"/>
              </a:rPr>
              <a:t>đ</a:t>
            </a:r>
            <a:r>
              <a:rPr lang="vi-VN" sz="2000" b="1" kern="0">
                <a:solidFill>
                  <a:srgbClr val="FF0000"/>
                </a:solidFill>
                <a:latin typeface="Arial" charset="0"/>
              </a:rPr>
              <a:t>)</a:t>
            </a:r>
            <a:r>
              <a:rPr lang="vi-VN" sz="2000" b="1" kern="0">
                <a:solidFill>
                  <a:srgbClr val="0000FF"/>
                </a:solidFill>
                <a:latin typeface="Arial" charset="0"/>
              </a:rPr>
              <a:t> </a:t>
            </a:r>
            <a:r>
              <a:rPr lang="en-US" sz="2000" b="1" kern="0" smtClean="0">
                <a:solidFill>
                  <a:srgbClr val="0000FF"/>
                </a:solidFill>
                <a:latin typeface="Arial" charset="0"/>
              </a:rPr>
              <a:t>  </a:t>
            </a:r>
            <a:r>
              <a:rPr lang="vi-VN" sz="2000" b="1" kern="0" smtClean="0">
                <a:solidFill>
                  <a:srgbClr val="0000FF"/>
                </a:solidFill>
                <a:latin typeface="Arial" charset="0"/>
              </a:rPr>
              <a:t>Dũng </a:t>
            </a:r>
            <a:r>
              <a:rPr lang="vi-VN" sz="2000" b="1" kern="0">
                <a:solidFill>
                  <a:srgbClr val="0000FF"/>
                </a:solidFill>
                <a:latin typeface="Arial" charset="0"/>
              </a:rPr>
              <a:t>cảm thực hiện công việc cấp bách, nguy hiểm phục vụ quốc phòng và an </a:t>
            </a:r>
            <a:r>
              <a:rPr lang="vi-VN" sz="2000" b="1" kern="0" smtClean="0">
                <a:solidFill>
                  <a:srgbClr val="0000FF"/>
                </a:solidFill>
                <a:latin typeface="Arial" charset="0"/>
              </a:rPr>
              <a:t>ninh;</a:t>
            </a:r>
            <a:endParaRPr lang="en-US" sz="2000" b="1" kern="0" smtClean="0">
              <a:solidFill>
                <a:srgbClr val="0000FF"/>
              </a:solidFill>
              <a:latin typeface="Arial" charset="0"/>
            </a:endParaRPr>
          </a:p>
          <a:p>
            <a:pPr marL="577850" indent="-468313" algn="just" eaLnBrk="1" hangingPunct="1">
              <a:lnSpc>
                <a:spcPct val="105000"/>
              </a:lnSpc>
              <a:spcBef>
                <a:spcPts val="1000"/>
              </a:spcBef>
              <a:spcAft>
                <a:spcPts val="0"/>
              </a:spcAft>
              <a:buClr>
                <a:srgbClr val="FF0000"/>
              </a:buClr>
              <a:buAutoNum type="alphaLcParenR" startAt="5"/>
              <a:defRPr/>
            </a:pPr>
            <a:r>
              <a:rPr lang="vi-VN" sz="2000" b="1" kern="0" smtClean="0">
                <a:solidFill>
                  <a:srgbClr val="0000FF"/>
                </a:solidFill>
                <a:latin typeface="Arial" charset="0"/>
              </a:rPr>
              <a:t>Dũng </a:t>
            </a:r>
            <a:r>
              <a:rPr lang="vi-VN" sz="2000" b="1" kern="0">
                <a:solidFill>
                  <a:srgbClr val="0000FF"/>
                </a:solidFill>
                <a:latin typeface="Arial" charset="0"/>
              </a:rPr>
              <a:t>cảm cứu người, cứu tài sản của Nhà nước và nhân </a:t>
            </a:r>
            <a:r>
              <a:rPr lang="vi-VN" sz="2000" b="1" kern="0" smtClean="0">
                <a:solidFill>
                  <a:srgbClr val="0000FF"/>
                </a:solidFill>
                <a:latin typeface="Arial" charset="0"/>
              </a:rPr>
              <a:t>dân;</a:t>
            </a:r>
            <a:endParaRPr lang="en-US" sz="2000" b="1" kern="0" smtClean="0">
              <a:solidFill>
                <a:srgbClr val="0000FF"/>
              </a:solidFill>
              <a:latin typeface="Arial" charset="0"/>
            </a:endParaRPr>
          </a:p>
          <a:p>
            <a:pPr marL="573088" indent="-465138" algn="just" eaLnBrk="1" hangingPunct="1">
              <a:lnSpc>
                <a:spcPct val="105000"/>
              </a:lnSpc>
              <a:spcBef>
                <a:spcPts val="1000"/>
              </a:spcBef>
              <a:spcAft>
                <a:spcPts val="0"/>
              </a:spcAft>
              <a:buClr>
                <a:srgbClr val="FF0000"/>
              </a:buClr>
              <a:buAutoNum type="alphaLcParenR" startAt="7"/>
              <a:defRPr/>
            </a:pPr>
            <a:r>
              <a:rPr lang="vi-VN" sz="2000" b="1" kern="0" smtClean="0">
                <a:solidFill>
                  <a:srgbClr val="0000FF"/>
                </a:solidFill>
                <a:latin typeface="Arial" charset="0"/>
              </a:rPr>
              <a:t>Do </a:t>
            </a:r>
            <a:r>
              <a:rPr lang="vi-VN" sz="2000" b="1" kern="0">
                <a:solidFill>
                  <a:srgbClr val="0000FF"/>
                </a:solidFill>
                <a:latin typeface="Arial" charset="0"/>
              </a:rPr>
              <a:t>ốm đau, tai nạn trong khi đang làm nhiệm vụ quốc phòng và an ninh ở địa bàn có điều kiện kinh tế - xã hội đặc biệt khó khăn theo quy định của pháp </a:t>
            </a:r>
            <a:r>
              <a:rPr lang="vi-VN" sz="2000" b="1" kern="0" smtClean="0">
                <a:solidFill>
                  <a:srgbClr val="0000FF"/>
                </a:solidFill>
                <a:latin typeface="Arial" charset="0"/>
              </a:rPr>
              <a:t>luật;</a:t>
            </a:r>
            <a:endParaRPr lang="en-US" sz="2000" b="1" kern="0" smtClean="0">
              <a:solidFill>
                <a:srgbClr val="0000FF"/>
              </a:solidFill>
              <a:latin typeface="Arial" charset="0"/>
            </a:endParaRPr>
          </a:p>
          <a:p>
            <a:pPr marL="573088" indent="-465138" algn="just" eaLnBrk="1" hangingPunct="1">
              <a:lnSpc>
                <a:spcPct val="105000"/>
              </a:lnSpc>
              <a:spcBef>
                <a:spcPts val="1000"/>
              </a:spcBef>
              <a:spcAft>
                <a:spcPts val="0"/>
              </a:spcAft>
              <a:buClr>
                <a:srgbClr val="FF0000"/>
              </a:buClr>
              <a:buAutoNum type="alphaLcParenR" startAt="7"/>
              <a:defRPr/>
            </a:pPr>
            <a:r>
              <a:rPr lang="vi-VN" sz="2000" b="1" kern="0" smtClean="0">
                <a:solidFill>
                  <a:srgbClr val="0000FF"/>
                </a:solidFill>
                <a:latin typeface="Arial" charset="0"/>
              </a:rPr>
              <a:t>Khi </a:t>
            </a:r>
            <a:r>
              <a:rPr lang="vi-VN" sz="2000" b="1" kern="0">
                <a:solidFill>
                  <a:srgbClr val="0000FF"/>
                </a:solidFill>
                <a:latin typeface="Arial" charset="0"/>
              </a:rPr>
              <a:t>đang trực tiếp làm nhiệm vụ tìm kiếm, quy tập hài cốt liệt sĩ do cơ quan có thẩm quyền giao</a:t>
            </a:r>
            <a:r>
              <a:rPr lang="vi-VN"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3229436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4000"/>
              </a:lnSpc>
            </a:pPr>
            <a:r>
              <a:rPr lang="en-US" sz="2400" b="1" smtClean="0">
                <a:solidFill>
                  <a:srgbClr val="FF0000"/>
                </a:solidFill>
                <a:latin typeface="Arial" panose="020B0604020202020204" pitchFamily="34" charset="0"/>
                <a:cs typeface="Arial" panose="020B0604020202020204" pitchFamily="34" charset="0"/>
              </a:rPr>
              <a:t>MỤC </a:t>
            </a:r>
            <a:r>
              <a:rPr lang="en-US" sz="2400" b="1">
                <a:solidFill>
                  <a:srgbClr val="FF0000"/>
                </a:solidFill>
                <a:latin typeface="Arial" panose="020B0604020202020204" pitchFamily="34" charset="0"/>
                <a:cs typeface="Arial" panose="020B0604020202020204" pitchFamily="34" charset="0"/>
              </a:rPr>
              <a:t>3. </a:t>
            </a:r>
            <a:r>
              <a:rPr lang="en-US" sz="2400" b="1" smtClean="0">
                <a:solidFill>
                  <a:srgbClr val="FF0000"/>
                </a:solidFill>
                <a:latin typeface="Arial" panose="020B0604020202020204" pitchFamily="34" charset="0"/>
                <a:cs typeface="Arial" panose="020B0604020202020204" pitchFamily="34" charset="0"/>
              </a:rPr>
              <a:t>LIỆT </a:t>
            </a:r>
            <a:r>
              <a:rPr lang="en-US" sz="2400" b="1">
                <a:solidFill>
                  <a:srgbClr val="FF0000"/>
                </a:solidFill>
                <a:latin typeface="Arial" panose="020B0604020202020204" pitchFamily="34" charset="0"/>
                <a:cs typeface="Arial" panose="020B0604020202020204" pitchFamily="34" charset="0"/>
              </a:rPr>
              <a:t>SĨ (</a:t>
            </a:r>
            <a:r>
              <a:rPr lang="vi-VN" sz="2400" b="1">
                <a:solidFill>
                  <a:srgbClr val="FF0000"/>
                </a:solidFill>
                <a:latin typeface="Arial" panose="020B0604020202020204" pitchFamily="34" charset="0"/>
                <a:cs typeface="Arial" panose="020B0604020202020204" pitchFamily="34" charset="0"/>
              </a:rPr>
              <a:t>Văn</a:t>
            </a:r>
            <a:r>
              <a:rPr lang="en-US" sz="2400" b="1">
                <a:solidFill>
                  <a:srgbClr val="FF0000"/>
                </a:solidFill>
                <a:latin typeface="Arial" panose="020B0604020202020204" pitchFamily="34" charset="0"/>
                <a:cs typeface="Arial" panose="020B0604020202020204" pitchFamily="34" charset="0"/>
              </a:rPr>
              <a:t> bản hợp </a:t>
            </a:r>
            <a:r>
              <a:rPr lang="en-US" sz="2400" b="1" smtClean="0">
                <a:solidFill>
                  <a:srgbClr val="FF0000"/>
                </a:solidFill>
                <a:latin typeface="Arial" panose="020B0604020202020204" pitchFamily="34" charset="0"/>
                <a:cs typeface="Arial" panose="020B0604020202020204" pitchFamily="34" charset="0"/>
              </a:rPr>
              <a:t>nhất)</a:t>
            </a:r>
            <a:r>
              <a:rPr lang="en-US" sz="2400" b="1">
                <a:solidFill>
                  <a:srgbClr val="FF0000"/>
                </a:solidFill>
                <a:latin typeface="Arial" panose="020B0604020202020204" pitchFamily="34" charset="0"/>
                <a:cs typeface="Arial" panose="020B0604020202020204" pitchFamily="34" charset="0"/>
              </a:rPr>
              <a:t/>
            </a:r>
            <a:br>
              <a:rPr lang="en-US" sz="2400" b="1">
                <a:solidFill>
                  <a:srgbClr val="FF0000"/>
                </a:solidFill>
                <a:latin typeface="Arial" panose="020B0604020202020204" pitchFamily="34" charset="0"/>
                <a:cs typeface="Arial" panose="020B0604020202020204" pitchFamily="34" charset="0"/>
              </a:rPr>
            </a:br>
            <a:r>
              <a:rPr lang="vi-VN" sz="2400" b="1">
                <a:solidFill>
                  <a:srgbClr val="006600"/>
                </a:solidFill>
                <a:latin typeface="Arial" panose="020B0604020202020204" pitchFamily="34" charset="0"/>
                <a:cs typeface="Arial" panose="020B0604020202020204" pitchFamily="34" charset="0"/>
              </a:rPr>
              <a:t>MỤC 3. LIỆT SĨ VÀ THÂN NHÂN LIỆT SĨ</a:t>
            </a:r>
            <a:r>
              <a:rPr lang="en-US" sz="2400" b="1">
                <a:solidFill>
                  <a:srgbClr val="006600"/>
                </a:solidFill>
                <a:latin typeface="Arial" panose="020B0604020202020204" pitchFamily="34" charset="0"/>
                <a:cs typeface="Arial" panose="020B0604020202020204" pitchFamily="34" charset="0"/>
              </a:rPr>
              <a:t> (</a:t>
            </a:r>
            <a:r>
              <a:rPr lang="en-US" sz="2400" b="1" smtClean="0">
                <a:solidFill>
                  <a:srgbClr val="006600"/>
                </a:solidFill>
                <a:latin typeface="Arial" panose="020B0604020202020204" pitchFamily="34" charset="0"/>
                <a:cs typeface="Arial" panose="020B0604020202020204" pitchFamily="34" charset="0"/>
              </a:rPr>
              <a:t>Nghị </a:t>
            </a:r>
            <a:r>
              <a:rPr lang="en-US" sz="2400" b="1">
                <a:solidFill>
                  <a:srgbClr val="006600"/>
                </a:solidFill>
                <a:latin typeface="Arial" panose="020B0604020202020204" pitchFamily="34" charset="0"/>
                <a:cs typeface="Arial" panose="020B0604020202020204" pitchFamily="34" charset="0"/>
              </a:rPr>
              <a:t>định </a:t>
            </a:r>
            <a:r>
              <a:rPr lang="en-US" sz="2400" b="1" smtClean="0">
                <a:solidFill>
                  <a:srgbClr val="006600"/>
                </a:solidFill>
                <a:latin typeface="Arial" panose="020B0604020202020204" pitchFamily="34" charset="0"/>
                <a:cs typeface="Arial" panose="020B0604020202020204" pitchFamily="34" charset="0"/>
              </a:rPr>
              <a:t>31)</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Wingdings" pitchFamily="2" charset="2"/>
              <a:buChar char="v"/>
              <a:defRPr/>
            </a:pPr>
            <a:r>
              <a:rPr lang="vi-VN" sz="1900" b="1" kern="0" smtClean="0">
                <a:solidFill>
                  <a:srgbClr val="006600"/>
                </a:solidFill>
                <a:latin typeface="Arial" charset="0"/>
              </a:rPr>
              <a:t>Điều </a:t>
            </a:r>
            <a:r>
              <a:rPr lang="vi-VN" sz="1900" b="1" kern="0">
                <a:solidFill>
                  <a:srgbClr val="006600"/>
                </a:solidFill>
                <a:latin typeface="Arial" charset="0"/>
              </a:rPr>
              <a:t>17. Điều kiện xác nhận liệt </a:t>
            </a:r>
            <a:r>
              <a:rPr lang="vi-VN" sz="1900" b="1" kern="0" smtClean="0">
                <a:solidFill>
                  <a:srgbClr val="006600"/>
                </a:solidFill>
                <a:latin typeface="Arial" charset="0"/>
              </a:rPr>
              <a:t>sĩ</a:t>
            </a:r>
            <a:r>
              <a:rPr lang="en-US" sz="1900" b="1" kern="0" smtClean="0">
                <a:solidFill>
                  <a:srgbClr val="006600"/>
                </a:solidFill>
                <a:latin typeface="Arial" charset="0"/>
              </a:rPr>
              <a:t> (NĐ 31)</a:t>
            </a:r>
            <a:endParaRPr lang="en-US" sz="1900" b="1" kern="0">
              <a:solidFill>
                <a:srgbClr val="006600"/>
              </a:solidFill>
              <a:latin typeface="Arial" charset="0"/>
            </a:endParaRPr>
          </a:p>
          <a:p>
            <a:pPr indent="-457200" algn="just" eaLnBrk="1" hangingPunct="1">
              <a:spcBef>
                <a:spcPts val="600"/>
              </a:spcBef>
              <a:spcAft>
                <a:spcPts val="0"/>
              </a:spcAft>
              <a:buClr>
                <a:srgbClr val="FF0000"/>
              </a:buClr>
              <a:buFont typeface="+mj-lt"/>
              <a:buAutoNum type="alphaLcParenR" startAt="9"/>
              <a:defRPr/>
            </a:pPr>
            <a:r>
              <a:rPr lang="vi-VN" sz="1900" b="1" kern="0" smtClean="0">
                <a:solidFill>
                  <a:srgbClr val="0000FF"/>
                </a:solidFill>
                <a:latin typeface="Arial" charset="0"/>
              </a:rPr>
              <a:t>Thương </a:t>
            </a:r>
            <a:r>
              <a:rPr lang="vi-VN" sz="1900" b="1" kern="0">
                <a:solidFill>
                  <a:srgbClr val="0000FF"/>
                </a:solidFill>
                <a:latin typeface="Arial" charset="0"/>
              </a:rPr>
              <a:t>binh, người hưởng chính sách như thương binh bị chết do vết thương tái phát (không áp dụng đối với thương binh loại B) trong các trường hợp </a:t>
            </a:r>
            <a:r>
              <a:rPr lang="vi-VN" sz="1900" b="1" kern="0" smtClean="0">
                <a:solidFill>
                  <a:srgbClr val="0000FF"/>
                </a:solidFill>
                <a:latin typeface="Arial" charset="0"/>
              </a:rPr>
              <a:t>sau:</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Wingdings" pitchFamily="2" charset="2"/>
              <a:buChar char="§"/>
              <a:defRPr/>
            </a:pPr>
            <a:r>
              <a:rPr lang="vi-VN" sz="1900" b="1" kern="0" smtClean="0">
                <a:solidFill>
                  <a:srgbClr val="0000FF"/>
                </a:solidFill>
                <a:latin typeface="Arial" charset="0"/>
              </a:rPr>
              <a:t>Suy </a:t>
            </a:r>
            <a:r>
              <a:rPr lang="vi-VN" sz="1900" b="1" kern="0">
                <a:solidFill>
                  <a:srgbClr val="0000FF"/>
                </a:solidFill>
                <a:latin typeface="Arial" charset="0"/>
              </a:rPr>
              <a:t>giảm khả năng lao động </a:t>
            </a:r>
            <a:r>
              <a:rPr lang="vi-VN" sz="1900" b="1" kern="0">
                <a:solidFill>
                  <a:srgbClr val="FF0066"/>
                </a:solidFill>
                <a:latin typeface="Arial" charset="0"/>
              </a:rPr>
              <a:t>từ 81% trở lên </a:t>
            </a:r>
            <a:r>
              <a:rPr lang="vi-VN" sz="1900" b="1" kern="0">
                <a:solidFill>
                  <a:srgbClr val="0000FF"/>
                </a:solidFill>
                <a:latin typeface="Arial" charset="0"/>
              </a:rPr>
              <a:t>chết do vết thương tái phát có xác nhận của cơ sở y </a:t>
            </a:r>
            <a:r>
              <a:rPr lang="vi-VN" sz="1900" b="1" kern="0" smtClean="0">
                <a:solidFill>
                  <a:srgbClr val="0000FF"/>
                </a:solidFill>
                <a:latin typeface="Arial" charset="0"/>
              </a:rPr>
              <a:t>tế.</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Wingdings" pitchFamily="2" charset="2"/>
              <a:buChar char="§"/>
              <a:defRPr/>
            </a:pPr>
            <a:r>
              <a:rPr lang="vi-VN" sz="1900" b="1" kern="0" smtClean="0">
                <a:solidFill>
                  <a:srgbClr val="0000FF"/>
                </a:solidFill>
                <a:latin typeface="Arial" charset="0"/>
              </a:rPr>
              <a:t>Suy </a:t>
            </a:r>
            <a:r>
              <a:rPr lang="vi-VN" sz="1900" b="1" kern="0">
                <a:solidFill>
                  <a:srgbClr val="0000FF"/>
                </a:solidFill>
                <a:latin typeface="Arial" charset="0"/>
              </a:rPr>
              <a:t>giảm khả năng lao động </a:t>
            </a:r>
            <a:r>
              <a:rPr lang="vi-VN" sz="1900" b="1" kern="0">
                <a:solidFill>
                  <a:srgbClr val="FF0066"/>
                </a:solidFill>
                <a:latin typeface="Arial" charset="0"/>
              </a:rPr>
              <a:t>từ 61% đến 80%</a:t>
            </a:r>
            <a:r>
              <a:rPr lang="vi-VN" sz="1900" b="1" kern="0">
                <a:solidFill>
                  <a:srgbClr val="0000FF"/>
                </a:solidFill>
                <a:latin typeface="Arial" charset="0"/>
              </a:rPr>
              <a:t> chết trong khi đang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điều </a:t>
            </a:r>
            <a:r>
              <a:rPr lang="vi-VN" sz="1900" b="1" kern="0">
                <a:solidFill>
                  <a:srgbClr val="0000FF"/>
                </a:solidFill>
                <a:latin typeface="Arial" charset="0"/>
              </a:rPr>
              <a:t>trị vết thương tái phát tại bệnh viện cấp huyện hoặc tương đương trở </a:t>
            </a:r>
            <a:r>
              <a:rPr lang="vi-VN" sz="1900" b="1" kern="0" smtClean="0">
                <a:solidFill>
                  <a:srgbClr val="0000FF"/>
                </a:solidFill>
                <a:latin typeface="Arial" charset="0"/>
              </a:rPr>
              <a:t>lên;</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Mất </a:t>
            </a:r>
            <a:r>
              <a:rPr lang="vi-VN" sz="1900" b="1" kern="0">
                <a:solidFill>
                  <a:srgbClr val="0000FF"/>
                </a:solidFill>
                <a:latin typeface="Arial" charset="0"/>
              </a:rPr>
              <a:t>tin, mất tích quy định tại Điểm 1 Khoản 1 Điều 11 của </a:t>
            </a:r>
            <a:r>
              <a:rPr lang="en-US" sz="1900" b="1" kern="0" smtClean="0">
                <a:solidFill>
                  <a:srgbClr val="0000FF"/>
                </a:solidFill>
                <a:latin typeface="Arial" charset="0"/>
              </a:rPr>
              <a:t/>
            </a:r>
            <a:br>
              <a:rPr lang="en-US" sz="1900" b="1" kern="0" smtClean="0">
                <a:solidFill>
                  <a:srgbClr val="0000FF"/>
                </a:solidFill>
                <a:latin typeface="Arial" charset="0"/>
              </a:rPr>
            </a:br>
            <a:r>
              <a:rPr lang="vi-VN" sz="1900" b="1" kern="0" smtClean="0">
                <a:solidFill>
                  <a:srgbClr val="0000FF"/>
                </a:solidFill>
                <a:latin typeface="Arial" charset="0"/>
              </a:rPr>
              <a:t>Pháp </a:t>
            </a:r>
            <a:r>
              <a:rPr lang="vi-VN" sz="1900" b="1" kern="0">
                <a:solidFill>
                  <a:srgbClr val="0000FF"/>
                </a:solidFill>
                <a:latin typeface="Arial" charset="0"/>
              </a:rPr>
              <a:t>lệnh sau khi cơ quan có thẩm quyền kết </a:t>
            </a:r>
            <a:r>
              <a:rPr lang="vi-VN" sz="1900" b="1" kern="0" smtClean="0">
                <a:solidFill>
                  <a:srgbClr val="0000FF"/>
                </a:solidFill>
                <a:latin typeface="Arial" charset="0"/>
              </a:rPr>
              <a:t>luận </a:t>
            </a:r>
            <a:r>
              <a:rPr lang="vi-VN" sz="1900" b="1" kern="0">
                <a:solidFill>
                  <a:srgbClr val="0000FF"/>
                </a:solidFill>
                <a:latin typeface="Arial" charset="0"/>
              </a:rPr>
              <a:t>chưa có chứng cứ phản bội, đầu hàng, chiêu hồi, đào </a:t>
            </a:r>
            <a:r>
              <a:rPr lang="vi-VN" sz="1900" b="1" kern="0" smtClean="0">
                <a:solidFill>
                  <a:srgbClr val="0000FF"/>
                </a:solidFill>
                <a:latin typeface="Arial" charset="0"/>
              </a:rPr>
              <a:t>ngũ;</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startAt="11"/>
              <a:defRPr/>
            </a:pPr>
            <a:r>
              <a:rPr lang="vi-VN" sz="1900" b="1" kern="0" smtClean="0">
                <a:solidFill>
                  <a:srgbClr val="0000FF"/>
                </a:solidFill>
                <a:latin typeface="Arial" charset="0"/>
              </a:rPr>
              <a:t>Trực </a:t>
            </a:r>
            <a:r>
              <a:rPr lang="vi-VN" sz="1900" b="1" kern="0">
                <a:solidFill>
                  <a:srgbClr val="0000FF"/>
                </a:solidFill>
                <a:latin typeface="Arial" charset="0"/>
              </a:rPr>
              <a:t>tiếp làm nhiệm vụ huấn luyện chiến đấu hoặc diễn tập phục vụ quốc phòng, an ninh có tính chất nguy hiểm: Bắn đạn thật, sử dụng thuốc nổ; huấn luyện, diễn tập chiến đấu của không quân, hải quân, cảnh sát biển và đặc công; chữa cháy; chống khủng bố, bạo loạn; giải thoát con tin; cứu hộ, cứu nạn, ứng cứu thảm họa thiên tai</a:t>
            </a:r>
            <a:r>
              <a:rPr lang="vi-VN" sz="1900" b="1" kern="0" smtClean="0">
                <a:solidFill>
                  <a:srgbClr val="0000FF"/>
                </a:solidFill>
                <a:latin typeface="Arial" charset="0"/>
              </a:rPr>
              <a:t>.</a:t>
            </a:r>
            <a:endParaRPr lang="en-US" sz="1900" b="1" kern="0">
              <a:solidFill>
                <a:srgbClr val="0000FF"/>
              </a:solidFill>
              <a:latin typeface="Arial" charset="0"/>
            </a:endParaRPr>
          </a:p>
        </p:txBody>
      </p:sp>
    </p:spTree>
    <p:extLst>
      <p:ext uri="{BB962C8B-B14F-4D97-AF65-F5344CB8AC3E}">
        <p14:creationId xmlns:p14="http://schemas.microsoft.com/office/powerpoint/2010/main" val="32294369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4000"/>
              </a:lnSpc>
            </a:pPr>
            <a:r>
              <a:rPr lang="en-US" sz="2400" b="1" smtClean="0">
                <a:solidFill>
                  <a:srgbClr val="FF0000"/>
                </a:solidFill>
                <a:latin typeface="Arial" panose="020B0604020202020204" pitchFamily="34" charset="0"/>
                <a:cs typeface="Arial" panose="020B0604020202020204" pitchFamily="34" charset="0"/>
              </a:rPr>
              <a:t>MỤC </a:t>
            </a:r>
            <a:r>
              <a:rPr lang="en-US" sz="2400" b="1">
                <a:solidFill>
                  <a:srgbClr val="FF0000"/>
                </a:solidFill>
                <a:latin typeface="Arial" panose="020B0604020202020204" pitchFamily="34" charset="0"/>
                <a:cs typeface="Arial" panose="020B0604020202020204" pitchFamily="34" charset="0"/>
              </a:rPr>
              <a:t>3. </a:t>
            </a:r>
            <a:r>
              <a:rPr lang="en-US" sz="2400" b="1" smtClean="0">
                <a:solidFill>
                  <a:srgbClr val="FF0000"/>
                </a:solidFill>
                <a:latin typeface="Arial" panose="020B0604020202020204" pitchFamily="34" charset="0"/>
                <a:cs typeface="Arial" panose="020B0604020202020204" pitchFamily="34" charset="0"/>
              </a:rPr>
              <a:t>LIỆT </a:t>
            </a:r>
            <a:r>
              <a:rPr lang="en-US" sz="2400" b="1">
                <a:solidFill>
                  <a:srgbClr val="FF0000"/>
                </a:solidFill>
                <a:latin typeface="Arial" panose="020B0604020202020204" pitchFamily="34" charset="0"/>
                <a:cs typeface="Arial" panose="020B0604020202020204" pitchFamily="34" charset="0"/>
              </a:rPr>
              <a:t>SĨ (</a:t>
            </a:r>
            <a:r>
              <a:rPr lang="vi-VN" sz="2400" b="1">
                <a:solidFill>
                  <a:srgbClr val="FF0000"/>
                </a:solidFill>
                <a:latin typeface="Arial" panose="020B0604020202020204" pitchFamily="34" charset="0"/>
                <a:cs typeface="Arial" panose="020B0604020202020204" pitchFamily="34" charset="0"/>
              </a:rPr>
              <a:t>Văn</a:t>
            </a:r>
            <a:r>
              <a:rPr lang="en-US" sz="2400" b="1">
                <a:solidFill>
                  <a:srgbClr val="FF0000"/>
                </a:solidFill>
                <a:latin typeface="Arial" panose="020B0604020202020204" pitchFamily="34" charset="0"/>
                <a:cs typeface="Arial" panose="020B0604020202020204" pitchFamily="34" charset="0"/>
              </a:rPr>
              <a:t> bản hợp </a:t>
            </a:r>
            <a:r>
              <a:rPr lang="en-US" sz="2400" b="1" smtClean="0">
                <a:solidFill>
                  <a:srgbClr val="FF0000"/>
                </a:solidFill>
                <a:latin typeface="Arial" panose="020B0604020202020204" pitchFamily="34" charset="0"/>
                <a:cs typeface="Arial" panose="020B0604020202020204" pitchFamily="34" charset="0"/>
              </a:rPr>
              <a:t>nhất)</a:t>
            </a:r>
            <a:r>
              <a:rPr lang="en-US" sz="2400" b="1">
                <a:solidFill>
                  <a:srgbClr val="FF0000"/>
                </a:solidFill>
                <a:latin typeface="Arial" panose="020B0604020202020204" pitchFamily="34" charset="0"/>
                <a:cs typeface="Arial" panose="020B0604020202020204" pitchFamily="34" charset="0"/>
              </a:rPr>
              <a:t/>
            </a:r>
            <a:br>
              <a:rPr lang="en-US" sz="2400" b="1">
                <a:solidFill>
                  <a:srgbClr val="FF0000"/>
                </a:solidFill>
                <a:latin typeface="Arial" panose="020B0604020202020204" pitchFamily="34" charset="0"/>
                <a:cs typeface="Arial" panose="020B0604020202020204" pitchFamily="34" charset="0"/>
              </a:rPr>
            </a:br>
            <a:r>
              <a:rPr lang="vi-VN" sz="2400" b="1">
                <a:solidFill>
                  <a:srgbClr val="006600"/>
                </a:solidFill>
                <a:latin typeface="Arial" panose="020B0604020202020204" pitchFamily="34" charset="0"/>
                <a:cs typeface="Arial" panose="020B0604020202020204" pitchFamily="34" charset="0"/>
              </a:rPr>
              <a:t>MỤC 3. LIỆT SĨ VÀ THÂN NHÂN LIỆT SĨ</a:t>
            </a:r>
            <a:r>
              <a:rPr lang="en-US" sz="2400" b="1">
                <a:solidFill>
                  <a:srgbClr val="006600"/>
                </a:solidFill>
                <a:latin typeface="Arial" panose="020B0604020202020204" pitchFamily="34" charset="0"/>
                <a:cs typeface="Arial" panose="020B0604020202020204" pitchFamily="34" charset="0"/>
              </a:rPr>
              <a:t> (</a:t>
            </a:r>
            <a:r>
              <a:rPr lang="en-US" sz="2400" b="1" smtClean="0">
                <a:solidFill>
                  <a:srgbClr val="006600"/>
                </a:solidFill>
                <a:latin typeface="Arial" panose="020B0604020202020204" pitchFamily="34" charset="0"/>
                <a:cs typeface="Arial" panose="020B0604020202020204" pitchFamily="34" charset="0"/>
              </a:rPr>
              <a:t>Nghị </a:t>
            </a:r>
            <a:r>
              <a:rPr lang="en-US" sz="2400" b="1">
                <a:solidFill>
                  <a:srgbClr val="006600"/>
                </a:solidFill>
                <a:latin typeface="Arial" panose="020B0604020202020204" pitchFamily="34" charset="0"/>
                <a:cs typeface="Arial" panose="020B0604020202020204" pitchFamily="34" charset="0"/>
              </a:rPr>
              <a:t>định </a:t>
            </a:r>
            <a:r>
              <a:rPr lang="en-US" sz="2400" b="1" smtClean="0">
                <a:solidFill>
                  <a:srgbClr val="006600"/>
                </a:solidFill>
                <a:latin typeface="Arial" panose="020B0604020202020204" pitchFamily="34" charset="0"/>
                <a:cs typeface="Arial" panose="020B0604020202020204" pitchFamily="34" charset="0"/>
              </a:rPr>
              <a:t>31)</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vi-VN" sz="2400" b="1" kern="0" smtClean="0">
                <a:solidFill>
                  <a:srgbClr val="006600"/>
                </a:solidFill>
                <a:latin typeface="Arial" charset="0"/>
              </a:rPr>
              <a:t>Điều </a:t>
            </a:r>
            <a:r>
              <a:rPr lang="en-US" sz="2400" b="1" kern="0" smtClean="0">
                <a:solidFill>
                  <a:srgbClr val="006600"/>
                </a:solidFill>
                <a:latin typeface="Arial" charset="0"/>
              </a:rPr>
              <a:t>11. (</a:t>
            </a:r>
            <a:r>
              <a:rPr lang="vi-VN" sz="2400" b="1" kern="0" smtClean="0">
                <a:solidFill>
                  <a:srgbClr val="006600"/>
                </a:solidFill>
                <a:latin typeface="Arial" charset="0"/>
              </a:rPr>
              <a:t>Văn</a:t>
            </a:r>
            <a:r>
              <a:rPr lang="en-US" sz="2400" b="1" kern="0" smtClean="0">
                <a:solidFill>
                  <a:srgbClr val="006600"/>
                </a:solidFill>
                <a:latin typeface="Arial" charset="0"/>
              </a:rPr>
              <a:t> bản hợp nhất)</a:t>
            </a:r>
            <a:endParaRPr lang="en-US" sz="2400" b="1" kern="0">
              <a:solidFill>
                <a:srgbClr val="006600"/>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startAt="2"/>
              <a:defRPr/>
            </a:pPr>
            <a:r>
              <a:rPr lang="en-US" sz="2400" b="1" kern="0" smtClean="0">
                <a:solidFill>
                  <a:srgbClr val="0000FF"/>
                </a:solidFill>
                <a:latin typeface="Arial" charset="0"/>
              </a:rPr>
              <a:t>Liệt </a:t>
            </a:r>
            <a:r>
              <a:rPr lang="en-US" sz="2400" b="1" kern="0">
                <a:solidFill>
                  <a:srgbClr val="0000FF"/>
                </a:solidFill>
                <a:latin typeface="Arial" charset="0"/>
              </a:rPr>
              <a:t>sĩ được tổ chức báo tử, truy điệu, an táng. Nhà nước và nhân dân xây dựng, quản lý, chăm sóc, giữ gìn các công trình ghi công liệt sĩ, bao gồm phần mộ, nghĩa trang, đài tưởng niệm, bia ghi tên liệt sĩ.</a:t>
            </a:r>
          </a:p>
        </p:txBody>
      </p:sp>
    </p:spTree>
    <p:extLst>
      <p:ext uri="{BB962C8B-B14F-4D97-AF65-F5344CB8AC3E}">
        <p14:creationId xmlns:p14="http://schemas.microsoft.com/office/powerpoint/2010/main" val="12008085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24647264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a:t>
            </a:r>
            <a:r>
              <a:rPr lang="en-US" sz="2800" b="1" smtClean="0">
                <a:solidFill>
                  <a:srgbClr val="0000FF"/>
                </a:solidFill>
                <a:latin typeface="Arial" panose="020B0604020202020204" pitchFamily="34" charset="0"/>
                <a:cs typeface="Arial" panose="020B0604020202020204" pitchFamily="34" charset="0"/>
              </a:rPr>
              <a:t>video </a:t>
            </a:r>
            <a:r>
              <a:rPr lang="en-US" sz="2800" b="1">
                <a:solidFill>
                  <a:srgbClr val="0000FF"/>
                </a:solidFill>
                <a:latin typeface="Arial" panose="020B0604020202020204" pitchFamily="34" charset="0"/>
                <a:cs typeface="Arial" panose="020B0604020202020204" pitchFamily="34" charset="0"/>
              </a:rPr>
              <a:t>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3999" cy="5638800"/>
          </a:xfrm>
          <a:prstGeom prst="rect">
            <a:avLst/>
          </a:prstGeom>
        </p:spPr>
      </p:pic>
    </p:spTree>
    <p:extLst>
      <p:ext uri="{BB962C8B-B14F-4D97-AF65-F5344CB8AC3E}">
        <p14:creationId xmlns:p14="http://schemas.microsoft.com/office/powerpoint/2010/main" val="10455267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1000"/>
              </a:spcBef>
              <a:spcAft>
                <a:spcPts val="0"/>
              </a:spcAft>
              <a:defRPr/>
            </a:pPr>
            <a:r>
              <a:rPr lang="vi-VN" sz="2400" b="1" smtClean="0">
                <a:solidFill>
                  <a:srgbClr val="006600"/>
                </a:solidFill>
                <a:latin typeface="Arial" panose="020B0604020202020204" pitchFamily="34" charset="0"/>
                <a:cs typeface="Arial" panose="020B0604020202020204" pitchFamily="34" charset="0"/>
              </a:rPr>
              <a:t>Điều </a:t>
            </a:r>
            <a:r>
              <a:rPr lang="vi-VN" sz="2400" b="1">
                <a:solidFill>
                  <a:srgbClr val="006600"/>
                </a:solidFill>
                <a:latin typeface="Arial" panose="020B0604020202020204" pitchFamily="34" charset="0"/>
                <a:cs typeface="Arial" panose="020B0604020202020204" pitchFamily="34" charset="0"/>
              </a:rPr>
              <a:t>18. Trách nhiệm lập hồ sơ, cấp giấy báo tử </a:t>
            </a:r>
            <a:r>
              <a:rPr lang="en-US" sz="2400" b="1" smtClean="0">
                <a:solidFill>
                  <a:srgbClr val="006600"/>
                </a:solidFill>
                <a:latin typeface="Arial" panose="020B0604020202020204" pitchFamily="34" charset="0"/>
                <a:cs typeface="Arial" panose="020B0604020202020204" pitchFamily="34" charset="0"/>
              </a:rPr>
              <a:t/>
            </a:r>
            <a:br>
              <a:rPr lang="en-US" sz="2400" b="1" smtClean="0">
                <a:solidFill>
                  <a:srgbClr val="006600"/>
                </a:solidFill>
                <a:latin typeface="Arial" panose="020B0604020202020204" pitchFamily="34" charset="0"/>
                <a:cs typeface="Arial" panose="020B0604020202020204" pitchFamily="34" charset="0"/>
              </a:rPr>
            </a:br>
            <a:r>
              <a:rPr lang="vi-VN" sz="2400" b="1" smtClean="0">
                <a:solidFill>
                  <a:srgbClr val="006600"/>
                </a:solidFill>
                <a:latin typeface="Arial" panose="020B0604020202020204" pitchFamily="34" charset="0"/>
                <a:cs typeface="Arial" panose="020B0604020202020204" pitchFamily="34" charset="0"/>
              </a:rPr>
              <a:t>và </a:t>
            </a:r>
            <a:r>
              <a:rPr lang="vi-VN" sz="2400" b="1">
                <a:solidFill>
                  <a:srgbClr val="006600"/>
                </a:solidFill>
                <a:latin typeface="Arial" panose="020B0604020202020204" pitchFamily="34" charset="0"/>
                <a:cs typeface="Arial" panose="020B0604020202020204" pitchFamily="34" charset="0"/>
              </a:rPr>
              <a:t>xác nhận liệt sĩ</a:t>
            </a:r>
            <a:r>
              <a:rPr lang="en-US" sz="2400" b="1">
                <a:solidFill>
                  <a:srgbClr val="006600"/>
                </a:solidFill>
                <a:latin typeface="Arial" panose="020B0604020202020204" pitchFamily="34" charset="0"/>
                <a:cs typeface="Arial" panose="020B0604020202020204" pitchFamily="34" charset="0"/>
              </a:rPr>
              <a:t> (NĐ 31)</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vi-VN" sz="1900" b="1" kern="0" smtClean="0">
                <a:solidFill>
                  <a:srgbClr val="0000FF"/>
                </a:solidFill>
                <a:latin typeface="Arial" charset="0"/>
              </a:rPr>
              <a:t>Cơ </a:t>
            </a:r>
            <a:r>
              <a:rPr lang="vi-VN" sz="1900" b="1" kern="0">
                <a:solidFill>
                  <a:srgbClr val="0000FF"/>
                </a:solidFill>
                <a:latin typeface="Arial" charset="0"/>
              </a:rPr>
              <a:t>quan, tổ chức, đơn vị, chính quyền địa phương có người hy sinh có trách nhiệm lập hồ sơ đề nghị xác nhận liệt </a:t>
            </a:r>
            <a:r>
              <a:rPr lang="vi-VN" sz="1900" b="1" kern="0" smtClean="0">
                <a:solidFill>
                  <a:srgbClr val="0000FF"/>
                </a:solidFill>
                <a:latin typeface="Arial" charset="0"/>
              </a:rPr>
              <a:t>sĩ.</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rabicPeriod"/>
              <a:defRPr/>
            </a:pPr>
            <a:r>
              <a:rPr lang="vi-VN" sz="1900" b="1" kern="0" smtClean="0">
                <a:solidFill>
                  <a:srgbClr val="0000FF"/>
                </a:solidFill>
                <a:latin typeface="Arial" charset="0"/>
              </a:rPr>
              <a:t>Cấp </a:t>
            </a:r>
            <a:r>
              <a:rPr lang="vi-VN" sz="1900" b="1" kern="0">
                <a:solidFill>
                  <a:srgbClr val="0000FF"/>
                </a:solidFill>
                <a:latin typeface="Arial" charset="0"/>
              </a:rPr>
              <a:t>giấy báo </a:t>
            </a:r>
            <a:r>
              <a:rPr lang="vi-VN" sz="1900" b="1" kern="0" smtClean="0">
                <a:solidFill>
                  <a:srgbClr val="0000FF"/>
                </a:solidFill>
                <a:latin typeface="Arial" charset="0"/>
              </a:rPr>
              <a:t>tử:</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hy sinh là quân nhân, công nhân viên quốc phòng do Thủ trưởng Trung đoàn hoặc cấp tương đương trở </a:t>
            </a:r>
            <a:r>
              <a:rPr lang="vi-VN" sz="1900" b="1" kern="0" smtClean="0">
                <a:solidFill>
                  <a:srgbClr val="0000FF"/>
                </a:solidFill>
                <a:latin typeface="Arial" charset="0"/>
              </a:rPr>
              <a:t>lên;</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hy sinh là công an nhân dân, công nhân viên công an nhân dân do Giám đốc Công an cấp tỉnh hoặc cấp tương đương trở </a:t>
            </a:r>
            <a:r>
              <a:rPr lang="vi-VN" sz="1900" b="1" kern="0" smtClean="0">
                <a:solidFill>
                  <a:srgbClr val="0000FF"/>
                </a:solidFill>
                <a:latin typeface="Arial" charset="0"/>
              </a:rPr>
              <a:t>lên;</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hy sinh thuộc cơ quan trung ương do Bộ trưởng hoặc cấp tương </a:t>
            </a:r>
            <a:r>
              <a:rPr lang="vi-VN" sz="1900" b="1" kern="0" smtClean="0">
                <a:solidFill>
                  <a:srgbClr val="0000FF"/>
                </a:solidFill>
                <a:latin typeface="Arial" charset="0"/>
              </a:rPr>
              <a:t>đương;</a:t>
            </a:r>
            <a:endParaRPr lang="en-US" sz="1900" b="1" kern="0" smtClean="0">
              <a:solidFill>
                <a:srgbClr val="0000FF"/>
              </a:solidFill>
              <a:latin typeface="Arial" charset="0"/>
            </a:endParaRPr>
          </a:p>
          <a:p>
            <a:pPr indent="-457200" algn="just" eaLnBrk="1" hangingPunct="1">
              <a:spcBef>
                <a:spcPts val="600"/>
              </a:spcBef>
              <a:spcAft>
                <a:spcPts val="0"/>
              </a:spcAft>
              <a:buClr>
                <a:srgbClr val="FF0000"/>
              </a:buClr>
              <a:buFont typeface="+mj-lt"/>
              <a:buAutoNum type="alphaLcParenR"/>
              <a:defRPr/>
            </a:pPr>
            <a:r>
              <a:rPr lang="vi-VN" sz="1900" b="1" kern="0" smtClean="0">
                <a:solidFill>
                  <a:srgbClr val="0000FF"/>
                </a:solidFill>
                <a:latin typeface="Arial" charset="0"/>
              </a:rPr>
              <a:t>Người </a:t>
            </a:r>
            <a:r>
              <a:rPr lang="vi-VN" sz="1900" b="1" kern="0">
                <a:solidFill>
                  <a:srgbClr val="0000FF"/>
                </a:solidFill>
                <a:latin typeface="Arial" charset="0"/>
              </a:rPr>
              <a:t>hy sinh thuộc cơ quan cấp tỉnh quản lý do Chủ tịch </a:t>
            </a:r>
            <a:r>
              <a:rPr lang="en-US" sz="1900" b="1" kern="0" smtClean="0">
                <a:solidFill>
                  <a:srgbClr val="0000FF"/>
                </a:solidFill>
                <a:latin typeface="Arial" charset="0"/>
              </a:rPr>
              <a:t>UBND </a:t>
            </a:r>
            <a:br>
              <a:rPr lang="en-US" sz="1900" b="1" kern="0" smtClean="0">
                <a:solidFill>
                  <a:srgbClr val="0000FF"/>
                </a:solidFill>
                <a:latin typeface="Arial" charset="0"/>
              </a:rPr>
            </a:br>
            <a:r>
              <a:rPr lang="vi-VN" sz="1900" b="1" kern="0" smtClean="0">
                <a:solidFill>
                  <a:srgbClr val="0000FF"/>
                </a:solidFill>
                <a:latin typeface="Arial" charset="0"/>
              </a:rPr>
              <a:t>cấp tỉnh;</a:t>
            </a:r>
            <a:endParaRPr lang="en-US" sz="1900" b="1" kern="0" smtClean="0">
              <a:solidFill>
                <a:srgbClr val="0000FF"/>
              </a:solidFill>
              <a:latin typeface="Arial" charset="0"/>
            </a:endParaRPr>
          </a:p>
          <a:p>
            <a:pPr marL="114300" indent="0" algn="just" eaLnBrk="1" hangingPunct="1">
              <a:spcBef>
                <a:spcPts val="600"/>
              </a:spcBef>
              <a:spcAft>
                <a:spcPts val="0"/>
              </a:spcAft>
              <a:buClr>
                <a:srgbClr val="FF0000"/>
              </a:buClr>
              <a:buNone/>
              <a:defRPr/>
            </a:pPr>
            <a:r>
              <a:rPr lang="vi-VN" sz="1900" b="1" kern="0" smtClean="0">
                <a:solidFill>
                  <a:srgbClr val="FF0000"/>
                </a:solidFill>
                <a:latin typeface="Arial" charset="0"/>
              </a:rPr>
              <a:t>đ</a:t>
            </a:r>
            <a:r>
              <a:rPr lang="vi-VN" sz="1900" b="1" kern="0">
                <a:solidFill>
                  <a:srgbClr val="FF0000"/>
                </a:solidFill>
                <a:latin typeface="Arial" charset="0"/>
              </a:rPr>
              <a:t>)</a:t>
            </a:r>
            <a:r>
              <a:rPr lang="vi-VN" sz="1900" b="1" kern="0">
                <a:solidFill>
                  <a:srgbClr val="0000FF"/>
                </a:solidFill>
                <a:latin typeface="Arial" charset="0"/>
              </a:rPr>
              <a:t> </a:t>
            </a:r>
            <a:r>
              <a:rPr lang="en-US" sz="1900" b="1" kern="0" smtClean="0">
                <a:solidFill>
                  <a:srgbClr val="0000FF"/>
                </a:solidFill>
                <a:latin typeface="Arial" charset="0"/>
              </a:rPr>
              <a:t> </a:t>
            </a:r>
            <a:r>
              <a:rPr lang="vi-VN" sz="1900" b="1" kern="0" smtClean="0">
                <a:solidFill>
                  <a:srgbClr val="0000FF"/>
                </a:solidFill>
                <a:latin typeface="Arial" charset="0"/>
              </a:rPr>
              <a:t>Người </a:t>
            </a:r>
            <a:r>
              <a:rPr lang="vi-VN" sz="1900" b="1" kern="0">
                <a:solidFill>
                  <a:srgbClr val="0000FF"/>
                </a:solidFill>
                <a:latin typeface="Arial" charset="0"/>
              </a:rPr>
              <a:t>hy sinh thuộc cơ quan cấp huyện hoặc cấp xã và các trường hợp đóng trên địa bàn không thuộc quy định tại Điểm a, b, c, d Khoản này do Chủ tịch </a:t>
            </a:r>
            <a:r>
              <a:rPr lang="en-US" sz="1900" b="1" kern="0" smtClean="0">
                <a:solidFill>
                  <a:srgbClr val="0000FF"/>
                </a:solidFill>
                <a:latin typeface="Arial" charset="0"/>
              </a:rPr>
              <a:t>UBND </a:t>
            </a:r>
            <a:r>
              <a:rPr lang="vi-VN" sz="1900" b="1" kern="0" smtClean="0">
                <a:solidFill>
                  <a:srgbClr val="0000FF"/>
                </a:solidFill>
                <a:latin typeface="Arial" charset="0"/>
              </a:rPr>
              <a:t>cấp huyện.</a:t>
            </a:r>
            <a:endParaRPr lang="en-US" sz="1900" b="1" kern="0" smtClean="0">
              <a:solidFill>
                <a:srgbClr val="0000FF"/>
              </a:solidFill>
              <a:latin typeface="Arial" charset="0"/>
            </a:endParaRPr>
          </a:p>
          <a:p>
            <a:pPr marL="114300" indent="0" algn="just" eaLnBrk="1" hangingPunct="1">
              <a:spcBef>
                <a:spcPts val="600"/>
              </a:spcBef>
              <a:spcAft>
                <a:spcPts val="0"/>
              </a:spcAft>
              <a:buClr>
                <a:srgbClr val="FF0000"/>
              </a:buClr>
              <a:buNone/>
              <a:defRPr/>
            </a:pPr>
            <a:r>
              <a:rPr lang="vi-VN" sz="1900" b="1" kern="0" smtClean="0">
                <a:solidFill>
                  <a:srgbClr val="FF0000"/>
                </a:solidFill>
                <a:latin typeface="Arial" charset="0"/>
              </a:rPr>
              <a:t>3</a:t>
            </a:r>
            <a:r>
              <a:rPr lang="vi-VN" sz="1900" b="1" kern="0">
                <a:solidFill>
                  <a:srgbClr val="FF0000"/>
                </a:solidFill>
                <a:latin typeface="Arial" charset="0"/>
              </a:rPr>
              <a:t>. </a:t>
            </a:r>
            <a:r>
              <a:rPr lang="en-US" sz="1900" b="1" kern="0" smtClean="0">
                <a:solidFill>
                  <a:srgbClr val="FF0000"/>
                </a:solidFill>
                <a:latin typeface="Arial" charset="0"/>
              </a:rPr>
              <a:t>  </a:t>
            </a:r>
            <a:r>
              <a:rPr lang="vi-VN" sz="1900" b="1" kern="0" smtClean="0">
                <a:solidFill>
                  <a:srgbClr val="FF0066"/>
                </a:solidFill>
                <a:latin typeface="Arial" charset="0"/>
              </a:rPr>
              <a:t>Chủ </a:t>
            </a:r>
            <a:r>
              <a:rPr lang="vi-VN" sz="1900" b="1" kern="0">
                <a:solidFill>
                  <a:srgbClr val="FF0066"/>
                </a:solidFill>
                <a:latin typeface="Arial" charset="0"/>
              </a:rPr>
              <a:t>tịch </a:t>
            </a:r>
            <a:r>
              <a:rPr lang="en-US" sz="1900" b="1" kern="0" smtClean="0">
                <a:solidFill>
                  <a:srgbClr val="FF0066"/>
                </a:solidFill>
                <a:latin typeface="Arial" charset="0"/>
              </a:rPr>
              <a:t>UBND </a:t>
            </a:r>
            <a:r>
              <a:rPr lang="vi-VN" sz="1900" b="1" kern="0" smtClean="0">
                <a:solidFill>
                  <a:srgbClr val="FF0066"/>
                </a:solidFill>
                <a:latin typeface="Arial" charset="0"/>
              </a:rPr>
              <a:t>cấp </a:t>
            </a:r>
            <a:r>
              <a:rPr lang="vi-VN" sz="1900" b="1" kern="0">
                <a:solidFill>
                  <a:srgbClr val="FF0066"/>
                </a:solidFill>
                <a:latin typeface="Arial" charset="0"/>
              </a:rPr>
              <a:t>tỉnh, Thủ trưởng các Bộ và tương đương kiểm tra hồ sơ, thủ tục xác nhận liệt sĩ chuyển Bộ </a:t>
            </a:r>
            <a:r>
              <a:rPr lang="en-US" sz="1900" b="1" kern="0" smtClean="0">
                <a:solidFill>
                  <a:srgbClr val="FF0066"/>
                </a:solidFill>
                <a:latin typeface="Arial" charset="0"/>
              </a:rPr>
              <a:t>LĐTBXH </a:t>
            </a:r>
            <a:r>
              <a:rPr lang="vi-VN" sz="1900" b="1" kern="0" smtClean="0">
                <a:solidFill>
                  <a:srgbClr val="FF0066"/>
                </a:solidFill>
                <a:latin typeface="Arial" charset="0"/>
              </a:rPr>
              <a:t>thẩm </a:t>
            </a:r>
            <a:r>
              <a:rPr lang="vi-VN" sz="1900" b="1" kern="0">
                <a:solidFill>
                  <a:srgbClr val="FF0066"/>
                </a:solidFill>
                <a:latin typeface="Arial" charset="0"/>
              </a:rPr>
              <a:t>định, trình Thủ tướng Chính phủ cấp Bằng “Tổ quốc ghi công</a:t>
            </a:r>
            <a:r>
              <a:rPr lang="vi-VN" sz="1900" b="1" kern="0" smtClean="0">
                <a:solidFill>
                  <a:srgbClr val="FF0066"/>
                </a:solidFill>
                <a:latin typeface="Arial" charset="0"/>
              </a:rPr>
              <a:t>”.</a:t>
            </a:r>
            <a:endParaRPr lang="en-US" sz="1900" b="1" kern="0">
              <a:solidFill>
                <a:srgbClr val="FF0066"/>
              </a:solidFill>
              <a:latin typeface="Arial" charset="0"/>
            </a:endParaRPr>
          </a:p>
        </p:txBody>
      </p:sp>
    </p:spTree>
    <p:extLst>
      <p:ext uri="{BB962C8B-B14F-4D97-AF65-F5344CB8AC3E}">
        <p14:creationId xmlns:p14="http://schemas.microsoft.com/office/powerpoint/2010/main" val="3437473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1000"/>
              </a:spcBef>
              <a:spcAft>
                <a:spcPts val="0"/>
              </a:spcAft>
              <a:defRPr/>
            </a:pPr>
            <a:r>
              <a:rPr lang="vi-VN" sz="2400" b="1">
                <a:solidFill>
                  <a:srgbClr val="006600"/>
                </a:solidFill>
                <a:latin typeface="Arial" panose="020B0604020202020204" pitchFamily="34" charset="0"/>
                <a:cs typeface="Arial" panose="020B0604020202020204" pitchFamily="34" charset="0"/>
              </a:rPr>
              <a:t>Điều 19. Hồ sơ hưởng chế độ ưu đãi</a:t>
            </a:r>
            <a:r>
              <a:rPr lang="en-US" sz="2400" b="1">
                <a:solidFill>
                  <a:srgbClr val="006600"/>
                </a:solidFill>
                <a:latin typeface="Arial" panose="020B0604020202020204" pitchFamily="34" charset="0"/>
                <a:cs typeface="Arial" panose="020B0604020202020204" pitchFamily="34" charset="0"/>
              </a:rPr>
              <a:t/>
            </a:r>
            <a:br>
              <a:rPr lang="en-US" sz="2400" b="1">
                <a:solidFill>
                  <a:srgbClr val="006600"/>
                </a:solidFill>
                <a:latin typeface="Arial" panose="020B0604020202020204" pitchFamily="34" charset="0"/>
                <a:cs typeface="Arial" panose="020B0604020202020204" pitchFamily="34" charset="0"/>
              </a:rPr>
            </a:br>
            <a:r>
              <a:rPr lang="en-US" sz="2400" b="1" smtClean="0">
                <a:solidFill>
                  <a:srgbClr val="006600"/>
                </a:solidFill>
                <a:latin typeface="Arial" panose="020B0604020202020204" pitchFamily="34" charset="0"/>
                <a:cs typeface="Arial" panose="020B0604020202020204" pitchFamily="34" charset="0"/>
              </a:rPr>
              <a:t>(Nghị định 31)</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Giấy </a:t>
            </a:r>
            <a:r>
              <a:rPr lang="vi-VN" sz="1900" b="1" kern="0">
                <a:solidFill>
                  <a:srgbClr val="0000FF"/>
                </a:solidFill>
                <a:latin typeface="Arial" charset="0"/>
              </a:rPr>
              <a:t>báo </a:t>
            </a:r>
            <a:r>
              <a:rPr lang="vi-VN" sz="1900" b="1" kern="0" smtClean="0">
                <a:solidFill>
                  <a:srgbClr val="0000FF"/>
                </a:solidFill>
                <a:latin typeface="Arial" charset="0"/>
              </a:rPr>
              <a:t>tử.</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Bản </a:t>
            </a:r>
            <a:r>
              <a:rPr lang="vi-VN" sz="1900" b="1" kern="0">
                <a:solidFill>
                  <a:srgbClr val="0000FF"/>
                </a:solidFill>
                <a:latin typeface="Arial" charset="0"/>
              </a:rPr>
              <a:t>khai tình hình thân nhân liệt </a:t>
            </a:r>
            <a:r>
              <a:rPr lang="vi-VN" sz="1900" b="1" kern="0" smtClean="0">
                <a:solidFill>
                  <a:srgbClr val="0000FF"/>
                </a:solidFill>
                <a:latin typeface="Arial" charset="0"/>
              </a:rPr>
              <a:t>sĩ.</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Quyết </a:t>
            </a:r>
            <a:r>
              <a:rPr lang="vi-VN" sz="1900" b="1" kern="0">
                <a:solidFill>
                  <a:srgbClr val="0000FF"/>
                </a:solidFill>
                <a:latin typeface="Arial" charset="0"/>
              </a:rPr>
              <a:t>định cấp Giấy chứng nhận gia đình liệt sĩ và trợ cấp tiền tuất của Giám đốc Sở </a:t>
            </a:r>
            <a:r>
              <a:rPr lang="en-US" sz="1900" b="1" kern="0" smtClean="0">
                <a:solidFill>
                  <a:srgbClr val="0000FF"/>
                </a:solidFill>
                <a:latin typeface="Arial" charset="0"/>
              </a:rPr>
              <a:t>LĐTBXH</a:t>
            </a:r>
            <a:r>
              <a:rPr lang="vi-VN" sz="1900" b="1" kern="0" smtClean="0">
                <a:solidFill>
                  <a:srgbClr val="0000FF"/>
                </a:solidFill>
                <a:latin typeface="Arial" charset="0"/>
              </a:rPr>
              <a:t>.</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Wingdings" pitchFamily="2" charset="2"/>
              <a:buChar char="v"/>
              <a:defRPr/>
            </a:pPr>
            <a:r>
              <a:rPr lang="vi-VN" sz="1900" b="1" kern="0" smtClean="0">
                <a:solidFill>
                  <a:srgbClr val="FF0066"/>
                </a:solidFill>
                <a:latin typeface="Arial" charset="0"/>
              </a:rPr>
              <a:t>Điều </a:t>
            </a:r>
            <a:r>
              <a:rPr lang="vi-VN" sz="1900" b="1" kern="0">
                <a:solidFill>
                  <a:srgbClr val="FF0066"/>
                </a:solidFill>
                <a:latin typeface="Arial" charset="0"/>
              </a:rPr>
              <a:t>20. Chế độ trợ cấp tiền tuất hàng </a:t>
            </a:r>
            <a:r>
              <a:rPr lang="vi-VN" sz="1900" b="1" kern="0" smtClean="0">
                <a:solidFill>
                  <a:srgbClr val="FF0066"/>
                </a:solidFill>
                <a:latin typeface="Arial" charset="0"/>
              </a:rPr>
              <a:t>tháng</a:t>
            </a:r>
            <a:endParaRPr lang="en-US" sz="1900" b="1" kern="0" smtClean="0">
              <a:solidFill>
                <a:srgbClr val="FF0066"/>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Thân </a:t>
            </a:r>
            <a:r>
              <a:rPr lang="vi-VN" sz="1900" b="1" kern="0">
                <a:solidFill>
                  <a:srgbClr val="0000FF"/>
                </a:solidFill>
                <a:latin typeface="Arial" charset="0"/>
              </a:rPr>
              <a:t>nhân của một liệt sĩ được hưởng trợ cấp tiền tuất hàng tháng bằng một lần mức </a:t>
            </a:r>
            <a:r>
              <a:rPr lang="vi-VN" sz="1900" b="1" kern="0" smtClean="0">
                <a:solidFill>
                  <a:srgbClr val="0000FF"/>
                </a:solidFill>
                <a:latin typeface="Arial" charset="0"/>
              </a:rPr>
              <a:t>chuẩn.</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Thân </a:t>
            </a:r>
            <a:r>
              <a:rPr lang="vi-VN" sz="1900" b="1" kern="0">
                <a:solidFill>
                  <a:srgbClr val="0000FF"/>
                </a:solidFill>
                <a:latin typeface="Arial" charset="0"/>
              </a:rPr>
              <a:t>nhân của hai liệt sĩ được hưởng trợ cấp tiền tuất hàng tháng bằng hai lần mức </a:t>
            </a:r>
            <a:r>
              <a:rPr lang="vi-VN" sz="1900" b="1" kern="0" smtClean="0">
                <a:solidFill>
                  <a:srgbClr val="0000FF"/>
                </a:solidFill>
                <a:latin typeface="Arial" charset="0"/>
              </a:rPr>
              <a:t>chuẩn.</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Thân </a:t>
            </a:r>
            <a:r>
              <a:rPr lang="vi-VN" sz="1900" b="1" kern="0">
                <a:solidFill>
                  <a:srgbClr val="0000FF"/>
                </a:solidFill>
                <a:latin typeface="Arial" charset="0"/>
              </a:rPr>
              <a:t>nhân của ba liệt sĩ trở lên được hưởng trợ cấp tiền tuất hàng tháng bằng ba lần mức </a:t>
            </a:r>
            <a:r>
              <a:rPr lang="vi-VN" sz="1900" b="1" kern="0" smtClean="0">
                <a:solidFill>
                  <a:srgbClr val="0000FF"/>
                </a:solidFill>
                <a:latin typeface="Arial" charset="0"/>
              </a:rPr>
              <a:t>chuẩn.</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Vợ </a:t>
            </a:r>
            <a:r>
              <a:rPr lang="vi-VN" sz="1900" b="1" kern="0">
                <a:solidFill>
                  <a:srgbClr val="0000FF"/>
                </a:solidFill>
                <a:latin typeface="Arial" charset="0"/>
              </a:rPr>
              <a:t>hoặc chồng liệt sĩ lấy chồng hoặc lấy vợ khác thì được hưởng trợ cấp tiền tuất hàng tháng bằng một lần mức </a:t>
            </a:r>
            <a:r>
              <a:rPr lang="vi-VN" sz="1900" b="1" kern="0" smtClean="0">
                <a:solidFill>
                  <a:srgbClr val="0000FF"/>
                </a:solidFill>
                <a:latin typeface="Arial" charset="0"/>
              </a:rPr>
              <a:t>chuẩn.</a:t>
            </a:r>
            <a:endParaRPr lang="en-US" sz="1900" b="1" kern="0" smtClean="0">
              <a:solidFill>
                <a:srgbClr val="0000FF"/>
              </a:solidFill>
              <a:latin typeface="Arial" charset="0"/>
            </a:endParaRPr>
          </a:p>
          <a:p>
            <a:pPr indent="-457200" algn="just" eaLnBrk="1" hangingPunct="1">
              <a:lnSpc>
                <a:spcPct val="103000"/>
              </a:lnSpc>
              <a:spcBef>
                <a:spcPts val="600"/>
              </a:spcBef>
              <a:spcAft>
                <a:spcPts val="0"/>
              </a:spcAft>
              <a:buClr>
                <a:srgbClr val="FF0000"/>
              </a:buClr>
              <a:buFont typeface="+mj-lt"/>
              <a:buAutoNum type="arabicPeriod"/>
              <a:defRPr/>
            </a:pPr>
            <a:r>
              <a:rPr lang="vi-VN" sz="1900" b="1" kern="0" smtClean="0">
                <a:solidFill>
                  <a:srgbClr val="0000FF"/>
                </a:solidFill>
                <a:latin typeface="Arial" charset="0"/>
              </a:rPr>
              <a:t>Thân </a:t>
            </a:r>
            <a:r>
              <a:rPr lang="vi-VN" sz="1900" b="1" kern="0">
                <a:solidFill>
                  <a:srgbClr val="0000FF"/>
                </a:solidFill>
                <a:latin typeface="Arial" charset="0"/>
              </a:rPr>
              <a:t>nhân của liệt sĩ đang hưởng trợ cấp tiền tuất hàng tháng mà chết, người tổ chức mai táng được nhận mai táng phí; đại diện thân nhân được hưởng trợ cấp một lần bằng ba tháng trợ cấp ưu đãi</a:t>
            </a:r>
            <a:r>
              <a:rPr lang="vi-VN" sz="1900" b="1" kern="0" smtClean="0">
                <a:solidFill>
                  <a:srgbClr val="0000FF"/>
                </a:solidFill>
                <a:latin typeface="Arial" charset="0"/>
              </a:rPr>
              <a:t>.</a:t>
            </a:r>
            <a:endParaRPr lang="en-US" sz="1900" b="1" kern="0">
              <a:solidFill>
                <a:srgbClr val="FF0066"/>
              </a:solidFill>
              <a:latin typeface="Arial" charset="0"/>
            </a:endParaRPr>
          </a:p>
        </p:txBody>
      </p:sp>
    </p:spTree>
    <p:extLst>
      <p:ext uri="{BB962C8B-B14F-4D97-AF65-F5344CB8AC3E}">
        <p14:creationId xmlns:p14="http://schemas.microsoft.com/office/powerpoint/2010/main" val="3233480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05000"/>
              </a:lnSpc>
              <a:spcBef>
                <a:spcPts val="1000"/>
              </a:spcBef>
              <a:spcAft>
                <a:spcPts val="0"/>
              </a:spcAft>
              <a:defRPr/>
            </a:pPr>
            <a:r>
              <a:rPr lang="vi-VN" sz="2400" b="1">
                <a:solidFill>
                  <a:srgbClr val="006600"/>
                </a:solidFill>
                <a:latin typeface="Arial" panose="020B0604020202020204" pitchFamily="34" charset="0"/>
                <a:cs typeface="Arial" panose="020B0604020202020204" pitchFamily="34" charset="0"/>
              </a:rPr>
              <a:t>Điều 21. Trợ cấp thờ cúng liệt sĩ</a:t>
            </a:r>
            <a:r>
              <a:rPr lang="en-US" sz="2400" b="1">
                <a:solidFill>
                  <a:srgbClr val="006600"/>
                </a:solidFill>
                <a:latin typeface="Arial" charset="0"/>
              </a:rPr>
              <a:t/>
            </a:r>
            <a:br>
              <a:rPr lang="en-US" sz="2400" b="1">
                <a:solidFill>
                  <a:srgbClr val="006600"/>
                </a:solidFill>
                <a:latin typeface="Arial" charset="0"/>
              </a:rPr>
            </a:br>
            <a:r>
              <a:rPr lang="en-US" sz="2400" b="1" smtClean="0">
                <a:solidFill>
                  <a:srgbClr val="006600"/>
                </a:solidFill>
                <a:latin typeface="Arial" panose="020B0604020202020204" pitchFamily="34" charset="0"/>
                <a:cs typeface="Arial" panose="020B0604020202020204" pitchFamily="34" charset="0"/>
              </a:rPr>
              <a:t>(Nghị định 31)</a:t>
            </a:r>
            <a:endParaRPr lang="en-US" sz="2400" b="1">
              <a:solidFill>
                <a:srgbClr val="0066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Liệt </a:t>
            </a:r>
            <a:r>
              <a:rPr lang="vi-VN" sz="2300" b="1" kern="0">
                <a:solidFill>
                  <a:srgbClr val="0000FF"/>
                </a:solidFill>
                <a:latin typeface="Arial" charset="0"/>
              </a:rPr>
              <a:t>sĩ không còn người hưởng trợ cấp tiền tuất hàng tháng thì người thờ cúng được hưởng trợ cấp thờ cúng mỗi năm một lần, mức trợ cấp 500.000 </a:t>
            </a:r>
            <a:r>
              <a:rPr lang="vi-VN" sz="2300" b="1" kern="0" smtClean="0">
                <a:solidFill>
                  <a:srgbClr val="0000FF"/>
                </a:solidFill>
                <a:latin typeface="Arial" charset="0"/>
              </a:rPr>
              <a:t>đồng.</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rabicPeriod"/>
              <a:defRPr/>
            </a:pPr>
            <a:r>
              <a:rPr lang="vi-VN" sz="2300" b="1" kern="0" smtClean="0">
                <a:solidFill>
                  <a:srgbClr val="0000FF"/>
                </a:solidFill>
                <a:latin typeface="Arial" charset="0"/>
              </a:rPr>
              <a:t>Hồ </a:t>
            </a:r>
            <a:r>
              <a:rPr lang="vi-VN" sz="2300" b="1" kern="0">
                <a:solidFill>
                  <a:srgbClr val="0000FF"/>
                </a:solidFill>
                <a:latin typeface="Arial" charset="0"/>
              </a:rPr>
              <a:t>sơ hưởng trợ </a:t>
            </a:r>
            <a:r>
              <a:rPr lang="vi-VN" sz="2300" b="1" kern="0" smtClean="0">
                <a:solidFill>
                  <a:srgbClr val="0000FF"/>
                </a:solidFill>
                <a:latin typeface="Arial" charset="0"/>
              </a:rPr>
              <a:t>cấp:</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Đơn </a:t>
            </a:r>
            <a:r>
              <a:rPr lang="vi-VN" sz="2300" b="1" kern="0">
                <a:solidFill>
                  <a:srgbClr val="0000FF"/>
                </a:solidFill>
                <a:latin typeface="Arial" charset="0"/>
              </a:rPr>
              <a:t>đề nghị hưởng trợ cấp thờ </a:t>
            </a:r>
            <a:r>
              <a:rPr lang="vi-VN" sz="2300" b="1" kern="0" smtClean="0">
                <a:solidFill>
                  <a:srgbClr val="0000FF"/>
                </a:solidFill>
                <a:latin typeface="Arial" charset="0"/>
              </a:rPr>
              <a:t>cúng;</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Biên </a:t>
            </a:r>
            <a:r>
              <a:rPr lang="vi-VN" sz="2300" b="1" kern="0">
                <a:solidFill>
                  <a:srgbClr val="0000FF"/>
                </a:solidFill>
                <a:latin typeface="Arial" charset="0"/>
              </a:rPr>
              <a:t>bản ủy </a:t>
            </a:r>
            <a:r>
              <a:rPr lang="vi-VN" sz="2300" b="1" kern="0" smtClean="0">
                <a:solidFill>
                  <a:srgbClr val="0000FF"/>
                </a:solidFill>
                <a:latin typeface="Arial" charset="0"/>
              </a:rPr>
              <a:t>quyền;</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Hồ </a:t>
            </a:r>
            <a:r>
              <a:rPr lang="vi-VN" sz="2300" b="1" kern="0">
                <a:solidFill>
                  <a:srgbClr val="0000FF"/>
                </a:solidFill>
                <a:latin typeface="Arial" charset="0"/>
              </a:rPr>
              <a:t>sơ liệt </a:t>
            </a:r>
            <a:r>
              <a:rPr lang="vi-VN" sz="2300" b="1" kern="0" smtClean="0">
                <a:solidFill>
                  <a:srgbClr val="0000FF"/>
                </a:solidFill>
                <a:latin typeface="Arial" charset="0"/>
              </a:rPr>
              <a:t>sĩ;</a:t>
            </a:r>
            <a:endParaRPr lang="en-US" sz="2300" b="1" kern="0" smtClean="0">
              <a:solidFill>
                <a:srgbClr val="0000FF"/>
              </a:solidFill>
              <a:latin typeface="Arial" charset="0"/>
            </a:endParaRPr>
          </a:p>
          <a:p>
            <a:pPr indent="-457200" algn="just" eaLnBrk="1" hangingPunct="1">
              <a:lnSpc>
                <a:spcPct val="114000"/>
              </a:lnSpc>
              <a:spcBef>
                <a:spcPts val="1200"/>
              </a:spcBef>
              <a:spcAft>
                <a:spcPts val="0"/>
              </a:spcAft>
              <a:buClr>
                <a:srgbClr val="FF0000"/>
              </a:buClr>
              <a:buFont typeface="+mj-lt"/>
              <a:buAutoNum type="alphaLcParenR"/>
              <a:defRPr/>
            </a:pPr>
            <a:r>
              <a:rPr lang="vi-VN" sz="2300" b="1" kern="0" smtClean="0">
                <a:solidFill>
                  <a:srgbClr val="0000FF"/>
                </a:solidFill>
                <a:latin typeface="Arial" charset="0"/>
              </a:rPr>
              <a:t>Quyết </a:t>
            </a:r>
            <a:r>
              <a:rPr lang="vi-VN" sz="2300" b="1" kern="0">
                <a:solidFill>
                  <a:srgbClr val="0000FF"/>
                </a:solidFill>
                <a:latin typeface="Arial" charset="0"/>
              </a:rPr>
              <a:t>định trợ cấp thờ cúng của Giám đốc Sở Lao động - Thương binh và Xã hội</a:t>
            </a:r>
            <a:r>
              <a:rPr lang="vi-VN" sz="2300" b="1" kern="0" smtClean="0">
                <a:solidFill>
                  <a:srgbClr val="0000FF"/>
                </a:solidFill>
                <a:latin typeface="Arial" charset="0"/>
              </a:rPr>
              <a:t>.</a:t>
            </a:r>
            <a:endParaRPr lang="en-US" sz="2300" b="1" kern="0">
              <a:solidFill>
                <a:srgbClr val="FF0066"/>
              </a:solidFill>
              <a:latin typeface="Arial" charset="0"/>
            </a:endParaRPr>
          </a:p>
        </p:txBody>
      </p:sp>
    </p:spTree>
    <p:extLst>
      <p:ext uri="{BB962C8B-B14F-4D97-AF65-F5344CB8AC3E}">
        <p14:creationId xmlns:p14="http://schemas.microsoft.com/office/powerpoint/2010/main" val="27108897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a:t>
            </a:r>
            <a:r>
              <a:rPr lang="en-US" sz="2800" b="1" smtClean="0">
                <a:solidFill>
                  <a:srgbClr val="0000FF"/>
                </a:solidFill>
                <a:latin typeface="Arial" panose="020B0604020202020204" pitchFamily="34" charset="0"/>
                <a:cs typeface="Arial" panose="020B0604020202020204" pitchFamily="34" charset="0"/>
              </a:rPr>
              <a:t>video </a:t>
            </a:r>
            <a:r>
              <a:rPr lang="en-US" sz="2800" b="1">
                <a:solidFill>
                  <a:srgbClr val="0000FF"/>
                </a:solidFill>
                <a:latin typeface="Arial" panose="020B0604020202020204" pitchFamily="34" charset="0"/>
                <a:cs typeface="Arial" panose="020B0604020202020204" pitchFamily="34" charset="0"/>
              </a:rPr>
              <a:t>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5638800"/>
          </a:xfrm>
          <a:prstGeom prst="rect">
            <a:avLst/>
          </a:prstGeom>
        </p:spPr>
      </p:pic>
    </p:spTree>
    <p:extLst>
      <p:ext uri="{BB962C8B-B14F-4D97-AF65-F5344CB8AC3E}">
        <p14:creationId xmlns:p14="http://schemas.microsoft.com/office/powerpoint/2010/main" val="29863475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a:solidFill>
                  <a:srgbClr val="FF0000"/>
                </a:solidFill>
                <a:latin typeface="Arial" panose="020B0604020202020204" pitchFamily="34" charset="0"/>
                <a:cs typeface="Arial" panose="020B0604020202020204" pitchFamily="34" charset="0"/>
              </a:rPr>
              <a:t>MỤC </a:t>
            </a:r>
            <a:r>
              <a:rPr lang="en-US" sz="2400" b="1" smtClean="0">
                <a:solidFill>
                  <a:srgbClr val="FF0000"/>
                </a:solidFill>
                <a:latin typeface="Arial" panose="020B0604020202020204" pitchFamily="34" charset="0"/>
                <a:cs typeface="Arial" panose="020B0604020202020204" pitchFamily="34" charset="0"/>
              </a:rPr>
              <a:t>4</a:t>
            </a:r>
            <a:r>
              <a:rPr lang="en-US" sz="2400" b="1">
                <a:solidFill>
                  <a:srgbClr val="FF0000"/>
                </a:solidFill>
                <a:latin typeface="Arial" panose="020B0604020202020204" pitchFamily="34" charset="0"/>
                <a:cs typeface="Arial" panose="020B0604020202020204" pitchFamily="34" charset="0"/>
              </a:rPr>
              <a:t>. BÀ MẸ VIỆT NAM ANH HÙNG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100" b="1" kern="0" smtClean="0">
                <a:solidFill>
                  <a:srgbClr val="FF0066"/>
                </a:solidFill>
                <a:latin typeface="Arial" charset="0"/>
              </a:rPr>
              <a:t>Điều 15</a:t>
            </a:r>
          </a:p>
          <a:p>
            <a:pPr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Các chế độ ưu đãi đối với Bà mẹ Việt Nam anh hùng bao gồm:</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Các </a:t>
            </a:r>
            <a:r>
              <a:rPr lang="en-US" sz="2100" b="1" kern="0">
                <a:solidFill>
                  <a:srgbClr val="0000FF"/>
                </a:solidFill>
                <a:latin typeface="Arial" charset="0"/>
              </a:rPr>
              <a:t>chế độ ưu đãi đối với thân nhân liệt sĩ quy định tại Điều 14 của Pháp lệnh </a:t>
            </a:r>
            <a:r>
              <a:rPr lang="en-US" sz="2100" b="1" kern="0" smtClean="0">
                <a:solidFill>
                  <a:srgbClr val="0000FF"/>
                </a:solidFill>
                <a:latin typeface="Arial" charset="0"/>
              </a:rPr>
              <a:t>này;</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Phụ </a:t>
            </a:r>
            <a:r>
              <a:rPr lang="en-US" sz="2100" b="1" kern="0">
                <a:solidFill>
                  <a:srgbClr val="0000FF"/>
                </a:solidFill>
                <a:latin typeface="Arial" charset="0"/>
              </a:rPr>
              <a:t>cấp hàng </a:t>
            </a:r>
            <a:r>
              <a:rPr lang="en-US" sz="2100" b="1" kern="0" smtClean="0">
                <a:solidFill>
                  <a:srgbClr val="0000FF"/>
                </a:solidFill>
                <a:latin typeface="Arial" charset="0"/>
              </a:rPr>
              <a:t>tháng;</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Trợ </a:t>
            </a:r>
            <a:r>
              <a:rPr lang="en-US" sz="2100" b="1" kern="0">
                <a:solidFill>
                  <a:srgbClr val="0000FF"/>
                </a:solidFill>
                <a:latin typeface="Arial" charset="0"/>
              </a:rPr>
              <a:t>cấp người phục vụ đối với Bà mẹ Việt Nam anh hùng sống ở gia </a:t>
            </a:r>
            <a:r>
              <a:rPr lang="en-US" sz="2100" b="1" kern="0" smtClean="0">
                <a:solidFill>
                  <a:srgbClr val="0000FF"/>
                </a:solidFill>
                <a:latin typeface="Arial" charset="0"/>
              </a:rPr>
              <a:t>đình;</a:t>
            </a:r>
          </a:p>
          <a:p>
            <a:pPr indent="-457200" algn="just" eaLnBrk="1" hangingPunct="1">
              <a:lnSpc>
                <a:spcPct val="114000"/>
              </a:lnSpc>
              <a:spcBef>
                <a:spcPts val="1200"/>
              </a:spcBef>
              <a:spcAft>
                <a:spcPts val="0"/>
              </a:spcAft>
              <a:buClr>
                <a:srgbClr val="FF0000"/>
              </a:buClr>
              <a:buFont typeface="+mj-lt"/>
              <a:buAutoNum type="alphaLcParenR"/>
              <a:defRPr/>
            </a:pPr>
            <a:r>
              <a:rPr lang="en-US" sz="2100" b="1" kern="0" smtClean="0">
                <a:solidFill>
                  <a:srgbClr val="0000FF"/>
                </a:solidFill>
                <a:latin typeface="Arial" charset="0"/>
              </a:rPr>
              <a:t>Điều </a:t>
            </a:r>
            <a:r>
              <a:rPr lang="en-US" sz="2100" b="1" kern="0">
                <a:solidFill>
                  <a:srgbClr val="0000FF"/>
                </a:solidFill>
                <a:latin typeface="Arial" charset="0"/>
              </a:rPr>
              <a:t>dưỡng phục hồi sức khỏe hàng </a:t>
            </a:r>
            <a:r>
              <a:rPr lang="en-US" sz="2100" b="1" kern="0" smtClean="0">
                <a:solidFill>
                  <a:srgbClr val="0000FF"/>
                </a:solidFill>
                <a:latin typeface="Arial" charset="0"/>
              </a:rPr>
              <a:t>năm;</a:t>
            </a:r>
          </a:p>
          <a:p>
            <a:pPr marL="577850" indent="-468313" algn="just" eaLnBrk="1" hangingPunct="1">
              <a:lnSpc>
                <a:spcPct val="114000"/>
              </a:lnSpc>
              <a:spcBef>
                <a:spcPts val="1200"/>
              </a:spcBef>
              <a:spcAft>
                <a:spcPts val="0"/>
              </a:spcAft>
              <a:buClr>
                <a:srgbClr val="FF0000"/>
              </a:buClr>
              <a:buNone/>
              <a:defRPr/>
            </a:pPr>
            <a:r>
              <a:rPr lang="en-US" sz="2100" b="1" kern="0" smtClean="0">
                <a:solidFill>
                  <a:srgbClr val="FF0000"/>
                </a:solidFill>
                <a:latin typeface="Arial" charset="0"/>
              </a:rPr>
              <a:t>đ</a:t>
            </a:r>
            <a:r>
              <a:rPr lang="en-US" sz="2100" b="1" kern="0">
                <a:solidFill>
                  <a:srgbClr val="FF0000"/>
                </a:solidFill>
                <a:latin typeface="Arial" charset="0"/>
              </a:rPr>
              <a:t>)</a:t>
            </a:r>
            <a:r>
              <a:rPr lang="en-US" sz="2100" b="1" kern="0">
                <a:solidFill>
                  <a:srgbClr val="0000FF"/>
                </a:solidFill>
                <a:latin typeface="Arial" charset="0"/>
              </a:rPr>
              <a:t> </a:t>
            </a:r>
            <a:r>
              <a:rPr lang="en-US" sz="2100" b="1" kern="0" smtClean="0">
                <a:solidFill>
                  <a:srgbClr val="0000FF"/>
                </a:solidFill>
                <a:latin typeface="Arial" charset="0"/>
              </a:rPr>
              <a:t> Nhà </a:t>
            </a:r>
            <a:r>
              <a:rPr lang="en-US" sz="2100" b="1" kern="0">
                <a:solidFill>
                  <a:srgbClr val="0000FF"/>
                </a:solidFill>
                <a:latin typeface="Arial" charset="0"/>
              </a:rPr>
              <a:t>nước và xã hội tặng nhà tình nghĩa hoặc hỗ trợ về nhà ở quy định tại khoản 4 Điều 4 của Pháp lệnh </a:t>
            </a:r>
            <a:r>
              <a:rPr lang="en-US" sz="2100" b="1" kern="0" smtClean="0">
                <a:solidFill>
                  <a:srgbClr val="0000FF"/>
                </a:solidFill>
                <a:latin typeface="Arial" charset="0"/>
              </a:rPr>
              <a:t>này.</a:t>
            </a:r>
          </a:p>
          <a:p>
            <a:pPr marL="577850" indent="-468313" algn="just" eaLnBrk="1" hangingPunct="1">
              <a:lnSpc>
                <a:spcPct val="114000"/>
              </a:lnSpc>
              <a:spcBef>
                <a:spcPts val="1200"/>
              </a:spcBef>
              <a:spcAft>
                <a:spcPts val="0"/>
              </a:spcAft>
              <a:buClr>
                <a:srgbClr val="FF0000"/>
              </a:buClr>
              <a:buFont typeface="+mj-lt"/>
              <a:buAutoNum type="arabicPeriod" startAt="2"/>
              <a:defRPr/>
            </a:pPr>
            <a:r>
              <a:rPr lang="en-US" sz="2100" b="1" kern="0" smtClean="0">
                <a:solidFill>
                  <a:srgbClr val="0000FF"/>
                </a:solidFill>
                <a:latin typeface="Arial" charset="0"/>
              </a:rPr>
              <a:t>Người </a:t>
            </a:r>
            <a:r>
              <a:rPr lang="en-US" sz="2100" b="1" kern="0">
                <a:solidFill>
                  <a:srgbClr val="0000FF"/>
                </a:solidFill>
                <a:latin typeface="Arial" charset="0"/>
              </a:rPr>
              <a:t>phục vụ Bà mẹ Việt Nam anh hùng sống ở gia đình được Nhà nước mua bảo hiểm y tế</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3333445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MỤC </a:t>
            </a:r>
            <a:r>
              <a:rPr lang="en-US" sz="2400" b="1" smtClean="0">
                <a:solidFill>
                  <a:srgbClr val="FF0000"/>
                </a:solidFill>
                <a:latin typeface="Arial" panose="020B0604020202020204" pitchFamily="34" charset="0"/>
                <a:cs typeface="Arial" panose="020B0604020202020204" pitchFamily="34" charset="0"/>
              </a:rPr>
              <a:t>6. THƯƠNG </a:t>
            </a:r>
            <a:r>
              <a:rPr lang="en-US" sz="2400" b="1">
                <a:solidFill>
                  <a:srgbClr val="FF0000"/>
                </a:solidFill>
                <a:latin typeface="Arial" panose="020B0604020202020204" pitchFamily="34" charset="0"/>
                <a:cs typeface="Arial" panose="020B0604020202020204" pitchFamily="34" charset="0"/>
              </a:rPr>
              <a:t>BINH, NGƯỜI HƯỞNG CHÍNH SÁCH NHƯ THƯƠNG BINH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19</a:t>
            </a:r>
          </a:p>
          <a:p>
            <a:pPr indent="-457200" algn="just" eaLnBrk="1" hangingPunct="1">
              <a:lnSpc>
                <a:spcPct val="105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Thương </a:t>
            </a:r>
            <a:r>
              <a:rPr lang="en-US" sz="2000" b="1" kern="0">
                <a:solidFill>
                  <a:srgbClr val="0000FF"/>
                </a:solidFill>
                <a:latin typeface="Arial" charset="0"/>
              </a:rPr>
              <a:t>binh là quân nhân, công an nhân dân bị thương làm suy giảm khả năng lao động </a:t>
            </a:r>
            <a:r>
              <a:rPr lang="en-US" sz="2000" b="1" kern="0">
                <a:solidFill>
                  <a:srgbClr val="FF0066"/>
                </a:solidFill>
                <a:latin typeface="Arial" charset="0"/>
              </a:rPr>
              <a:t>từ 21% trở lên</a:t>
            </a:r>
            <a:r>
              <a:rPr lang="en-US" sz="2000" b="1" kern="0">
                <a:solidFill>
                  <a:srgbClr val="0000FF"/>
                </a:solidFill>
                <a:latin typeface="Arial" charset="0"/>
              </a:rPr>
              <a:t>, được cơ quan, đơn vị có thẩm quyền cấp </a:t>
            </a:r>
            <a:r>
              <a:rPr lang="en-US" sz="2000" b="1" kern="0">
                <a:solidFill>
                  <a:srgbClr val="FF0066"/>
                </a:solidFill>
                <a:latin typeface="Arial" charset="0"/>
              </a:rPr>
              <a:t>“Giấy chứng nhận thương binh”</a:t>
            </a:r>
            <a:r>
              <a:rPr lang="en-US" sz="2000" b="1" kern="0">
                <a:solidFill>
                  <a:srgbClr val="0000FF"/>
                </a:solidFill>
                <a:latin typeface="Arial" charset="0"/>
              </a:rPr>
              <a:t> và </a:t>
            </a:r>
            <a:r>
              <a:rPr lang="en-US" sz="2000" b="1" kern="0" smtClean="0">
                <a:solidFill>
                  <a:srgbClr val="FF0066"/>
                </a:solidFill>
                <a:latin typeface="Arial" charset="0"/>
              </a:rPr>
              <a:t>“</a:t>
            </a:r>
            <a:r>
              <a:rPr lang="en-US" sz="2000" b="1" kern="0">
                <a:solidFill>
                  <a:srgbClr val="FF0066"/>
                </a:solidFill>
                <a:latin typeface="Arial" charset="0"/>
              </a:rPr>
              <a:t>Huy hiệu thương binh” </a:t>
            </a:r>
            <a:r>
              <a:rPr lang="en-US" sz="2000" b="1" kern="0">
                <a:solidFill>
                  <a:srgbClr val="0000FF"/>
                </a:solidFill>
                <a:latin typeface="Arial" charset="0"/>
              </a:rPr>
              <a:t>thuộc một trong các trường hợp sau </a:t>
            </a:r>
            <a:r>
              <a:rPr lang="en-US" sz="2000" b="1" kern="0" smtClean="0">
                <a:solidFill>
                  <a:srgbClr val="0000FF"/>
                </a:solidFill>
                <a:latin typeface="Arial" charset="0"/>
              </a:rPr>
              <a:t>đây:</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Chiến </a:t>
            </a:r>
            <a:r>
              <a:rPr lang="en-US" sz="2000" b="1" kern="0">
                <a:solidFill>
                  <a:srgbClr val="0000FF"/>
                </a:solidFill>
                <a:latin typeface="Arial" charset="0"/>
              </a:rPr>
              <a:t>đấu hoặc trực tiếp phục vụ chiến </a:t>
            </a:r>
            <a:r>
              <a:rPr lang="en-US" sz="2000" b="1" kern="0" smtClean="0">
                <a:solidFill>
                  <a:srgbClr val="0000FF"/>
                </a:solidFill>
                <a:latin typeface="Arial" charset="0"/>
              </a:rPr>
              <a:t>đấu;</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Bị </a:t>
            </a:r>
            <a:r>
              <a:rPr lang="en-US" sz="2000" b="1" kern="0">
                <a:solidFill>
                  <a:srgbClr val="0000FF"/>
                </a:solidFill>
                <a:latin typeface="Arial" charset="0"/>
              </a:rPr>
              <a:t>địch bắt, tra tấn vẫn không chịu khuất phục, kiên quyết đấu tranh, để lại thương tích thực </a:t>
            </a:r>
            <a:r>
              <a:rPr lang="en-US" sz="2000" b="1" kern="0" smtClean="0">
                <a:solidFill>
                  <a:srgbClr val="0000FF"/>
                </a:solidFill>
                <a:latin typeface="Arial" charset="0"/>
              </a:rPr>
              <a:t>thể;</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Làm </a:t>
            </a:r>
            <a:r>
              <a:rPr lang="en-US" sz="2000" b="1" kern="0">
                <a:solidFill>
                  <a:srgbClr val="0000FF"/>
                </a:solidFill>
                <a:latin typeface="Arial" charset="0"/>
              </a:rPr>
              <a:t>nghĩa vụ quốc </a:t>
            </a:r>
            <a:r>
              <a:rPr lang="en-US" sz="2000" b="1" kern="0" smtClean="0">
                <a:solidFill>
                  <a:srgbClr val="0000FF"/>
                </a:solidFill>
                <a:latin typeface="Arial" charset="0"/>
              </a:rPr>
              <a:t>tế;</a:t>
            </a:r>
          </a:p>
          <a:p>
            <a:pPr indent="-457200" algn="just" eaLnBrk="1" hangingPunct="1">
              <a:lnSpc>
                <a:spcPct val="105000"/>
              </a:lnSpc>
              <a:spcBef>
                <a:spcPts val="600"/>
              </a:spcBef>
              <a:spcAft>
                <a:spcPts val="0"/>
              </a:spcAft>
              <a:buClr>
                <a:srgbClr val="FF0000"/>
              </a:buClr>
              <a:buFont typeface="+mj-lt"/>
              <a:buAutoNum type="alphaLcParenR"/>
              <a:defRPr/>
            </a:pPr>
            <a:r>
              <a:rPr lang="en-US" sz="2000" b="1" kern="0" smtClean="0">
                <a:solidFill>
                  <a:srgbClr val="0000FF"/>
                </a:solidFill>
                <a:latin typeface="Arial" charset="0"/>
              </a:rPr>
              <a:t>Đấu </a:t>
            </a:r>
            <a:r>
              <a:rPr lang="en-US" sz="2000" b="1" kern="0">
                <a:solidFill>
                  <a:srgbClr val="0000FF"/>
                </a:solidFill>
                <a:latin typeface="Arial" charset="0"/>
              </a:rPr>
              <a:t>tranh chống tội </a:t>
            </a:r>
            <a:r>
              <a:rPr lang="en-US" sz="2000" b="1" kern="0" smtClean="0">
                <a:solidFill>
                  <a:srgbClr val="0000FF"/>
                </a:solidFill>
                <a:latin typeface="Arial" charset="0"/>
              </a:rPr>
              <a:t>phạm;</a:t>
            </a:r>
          </a:p>
          <a:p>
            <a:pPr marL="566738" indent="-457200" algn="just" eaLnBrk="1" hangingPunct="1">
              <a:lnSpc>
                <a:spcPct val="105000"/>
              </a:lnSpc>
              <a:spcBef>
                <a:spcPts val="600"/>
              </a:spcBef>
              <a:spcAft>
                <a:spcPts val="0"/>
              </a:spcAft>
              <a:buClr>
                <a:srgbClr val="FF0000"/>
              </a:buClr>
              <a:buNone/>
              <a:defRPr/>
            </a:pPr>
            <a:r>
              <a:rPr lang="en-US" sz="2000" b="1" kern="0" smtClean="0">
                <a:solidFill>
                  <a:srgbClr val="FF0000"/>
                </a:solidFill>
                <a:latin typeface="Arial" charset="0"/>
              </a:rPr>
              <a:t>đ)</a:t>
            </a:r>
            <a:r>
              <a:rPr lang="en-US" sz="2000" b="1" kern="0" smtClean="0">
                <a:solidFill>
                  <a:srgbClr val="0000FF"/>
                </a:solidFill>
                <a:latin typeface="Arial" charset="0"/>
              </a:rPr>
              <a:t>   Dũng </a:t>
            </a:r>
            <a:r>
              <a:rPr lang="en-US" sz="2000" b="1" kern="0">
                <a:solidFill>
                  <a:srgbClr val="0000FF"/>
                </a:solidFill>
                <a:latin typeface="Arial" charset="0"/>
              </a:rPr>
              <a:t>cảm thực hiện công việc cấp bách, nguy hiểm phục vụ quốc phòng, an ninh; dũng cảm cứu người, cứu tài sản của Nhà nước và nhân </a:t>
            </a:r>
            <a:r>
              <a:rPr lang="en-US" sz="2000" b="1" kern="0" smtClean="0">
                <a:solidFill>
                  <a:srgbClr val="0000FF"/>
                </a:solidFill>
                <a:latin typeface="Arial" charset="0"/>
              </a:rPr>
              <a:t>dân;</a:t>
            </a:r>
          </a:p>
          <a:p>
            <a:pPr marL="566738" indent="-457200" algn="just" eaLnBrk="1" hangingPunct="1">
              <a:lnSpc>
                <a:spcPct val="105000"/>
              </a:lnSpc>
              <a:spcBef>
                <a:spcPts val="600"/>
              </a:spcBef>
              <a:spcAft>
                <a:spcPts val="0"/>
              </a:spcAft>
              <a:buClr>
                <a:srgbClr val="FF0000"/>
              </a:buClr>
              <a:buNone/>
              <a:defRPr/>
            </a:pPr>
            <a:r>
              <a:rPr lang="en-US" sz="2000" b="1" kern="0" smtClean="0">
                <a:solidFill>
                  <a:srgbClr val="FF0000"/>
                </a:solidFill>
                <a:latin typeface="Arial" charset="0"/>
              </a:rPr>
              <a:t>e)   </a:t>
            </a:r>
            <a:r>
              <a:rPr lang="en-US" sz="2000" b="1" kern="0" smtClean="0">
                <a:solidFill>
                  <a:srgbClr val="0000FF"/>
                </a:solidFill>
                <a:latin typeface="Arial" charset="0"/>
              </a:rPr>
              <a:t>Làm </a:t>
            </a:r>
            <a:r>
              <a:rPr lang="en-US" sz="2000" b="1" kern="0">
                <a:solidFill>
                  <a:srgbClr val="0000FF"/>
                </a:solidFill>
                <a:latin typeface="Arial" charset="0"/>
              </a:rPr>
              <a:t>nhiệm vụ quốc phòng, an ninh ở địa bàn có điều kiện kinh tế - xã hội đặc biệt khó khăn</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5934864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a:solidFill>
                  <a:srgbClr val="FF0000"/>
                </a:solidFill>
                <a:latin typeface="Arial" panose="020B0604020202020204" pitchFamily="34" charset="0"/>
                <a:cs typeface="Arial" panose="020B0604020202020204" pitchFamily="34" charset="0"/>
              </a:rPr>
              <a:t>MỤC </a:t>
            </a:r>
            <a:r>
              <a:rPr lang="en-US" sz="2400" b="1" smtClean="0">
                <a:solidFill>
                  <a:srgbClr val="FF0000"/>
                </a:solidFill>
                <a:latin typeface="Arial" panose="020B0604020202020204" pitchFamily="34" charset="0"/>
                <a:cs typeface="Arial" panose="020B0604020202020204" pitchFamily="34" charset="0"/>
              </a:rPr>
              <a:t>6. THƯƠNG </a:t>
            </a:r>
            <a:r>
              <a:rPr lang="en-US" sz="2400" b="1">
                <a:solidFill>
                  <a:srgbClr val="FF0000"/>
                </a:solidFill>
                <a:latin typeface="Arial" panose="020B0604020202020204" pitchFamily="34" charset="0"/>
                <a:cs typeface="Arial" panose="020B0604020202020204" pitchFamily="34" charset="0"/>
              </a:rPr>
              <a:t>BINH, NGƯỜI HƯỞNG CHÍNH SÁCH NHƯ THƯƠNG BINH</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spcBef>
                <a:spcPts val="800"/>
              </a:spcBef>
              <a:spcAft>
                <a:spcPts val="0"/>
              </a:spcAft>
              <a:buClr>
                <a:srgbClr val="FF0000"/>
              </a:buClr>
              <a:buFont typeface="+mj-lt"/>
              <a:buAutoNum type="alphaLcParenR" startAt="7"/>
              <a:defRPr/>
            </a:pPr>
            <a:r>
              <a:rPr lang="en-US" sz="1950" b="1" kern="0" smtClean="0">
                <a:solidFill>
                  <a:srgbClr val="0000FF"/>
                </a:solidFill>
                <a:latin typeface="Arial" charset="0"/>
              </a:rPr>
              <a:t>Khi </a:t>
            </a:r>
            <a:r>
              <a:rPr lang="en-US" sz="1950" b="1" kern="0">
                <a:solidFill>
                  <a:srgbClr val="0000FF"/>
                </a:solidFill>
                <a:latin typeface="Arial" charset="0"/>
              </a:rPr>
              <a:t>đang trực tiếp làm nhiệm vụ tìm kiếm, quy tập hài cốt liệt sĩ do cơ quan có thẩm quyền </a:t>
            </a:r>
            <a:r>
              <a:rPr lang="en-US" sz="1950" b="1" kern="0" smtClean="0">
                <a:solidFill>
                  <a:srgbClr val="0000FF"/>
                </a:solidFill>
                <a:latin typeface="Arial" charset="0"/>
              </a:rPr>
              <a:t>giao;</a:t>
            </a:r>
          </a:p>
          <a:p>
            <a:pPr marL="566738" indent="-457200" algn="just" eaLnBrk="1" hangingPunct="1">
              <a:spcBef>
                <a:spcPts val="800"/>
              </a:spcBef>
              <a:spcAft>
                <a:spcPts val="0"/>
              </a:spcAft>
              <a:buClr>
                <a:srgbClr val="FF0000"/>
              </a:buClr>
              <a:buFont typeface="+mj-lt"/>
              <a:buAutoNum type="alphaLcParenR" startAt="7"/>
              <a:defRPr/>
            </a:pPr>
            <a:r>
              <a:rPr lang="en-US" sz="1950" b="1" kern="0" smtClean="0">
                <a:solidFill>
                  <a:srgbClr val="0000FF"/>
                </a:solidFill>
                <a:latin typeface="Arial" charset="0"/>
              </a:rPr>
              <a:t>Trực </a:t>
            </a:r>
            <a:r>
              <a:rPr lang="en-US" sz="1950" b="1" kern="0">
                <a:solidFill>
                  <a:srgbClr val="0000FF"/>
                </a:solidFill>
                <a:latin typeface="Arial" charset="0"/>
              </a:rPr>
              <a:t>tiếp làm nhiệm vụ huấn luyện chiến đấu hoặc diễn tập phục vụ quốc phòng, an ninh có tính chất nguy </a:t>
            </a:r>
            <a:r>
              <a:rPr lang="en-US" sz="1950" b="1" kern="0" smtClean="0">
                <a:solidFill>
                  <a:srgbClr val="0000FF"/>
                </a:solidFill>
                <a:latin typeface="Arial" charset="0"/>
              </a:rPr>
              <a:t>hiểm.</a:t>
            </a:r>
          </a:p>
          <a:p>
            <a:pPr marL="566738" indent="-457200" algn="just" eaLnBrk="1" hangingPunct="1">
              <a:spcBef>
                <a:spcPts val="800"/>
              </a:spcBef>
              <a:spcAft>
                <a:spcPts val="0"/>
              </a:spcAft>
              <a:buClr>
                <a:srgbClr val="FF0000"/>
              </a:buClr>
              <a:buFont typeface="+mj-lt"/>
              <a:buAutoNum type="arabicPeriod" startAt="2"/>
              <a:defRPr/>
            </a:pPr>
            <a:r>
              <a:rPr lang="en-US" sz="1950" b="1" kern="0" smtClean="0">
                <a:solidFill>
                  <a:srgbClr val="0000FF"/>
                </a:solidFill>
                <a:latin typeface="Arial" charset="0"/>
              </a:rPr>
              <a:t>Người </a:t>
            </a:r>
            <a:r>
              <a:rPr lang="en-US" sz="1950" b="1" kern="0">
                <a:solidFill>
                  <a:srgbClr val="0000FF"/>
                </a:solidFill>
                <a:latin typeface="Arial" charset="0"/>
              </a:rPr>
              <a:t>hưởng chính sách như thương binh là người không phải là quân nhân, </a:t>
            </a:r>
            <a:r>
              <a:rPr lang="en-US" sz="1950" b="1" kern="0" smtClean="0">
                <a:solidFill>
                  <a:srgbClr val="0000FF"/>
                </a:solidFill>
                <a:latin typeface="Arial" charset="0"/>
              </a:rPr>
              <a:t>CAND, </a:t>
            </a:r>
            <a:r>
              <a:rPr lang="en-US" sz="1950" b="1" kern="0">
                <a:solidFill>
                  <a:srgbClr val="0000FF"/>
                </a:solidFill>
                <a:latin typeface="Arial" charset="0"/>
              </a:rPr>
              <a:t>bị thương làm suy giảm khả năng lao động </a:t>
            </a:r>
            <a:r>
              <a:rPr lang="en-US" sz="1950" b="1" kern="0" smtClean="0">
                <a:solidFill>
                  <a:srgbClr val="0000FF"/>
                </a:solidFill>
                <a:latin typeface="Arial" charset="0"/>
              </a:rPr>
              <a:t/>
            </a:r>
            <a:br>
              <a:rPr lang="en-US" sz="1950" b="1" kern="0" smtClean="0">
                <a:solidFill>
                  <a:srgbClr val="0000FF"/>
                </a:solidFill>
                <a:latin typeface="Arial" charset="0"/>
              </a:rPr>
            </a:br>
            <a:r>
              <a:rPr lang="en-US" sz="1950" b="1" kern="0" smtClean="0">
                <a:solidFill>
                  <a:srgbClr val="FF0066"/>
                </a:solidFill>
                <a:latin typeface="Arial" charset="0"/>
              </a:rPr>
              <a:t>từ </a:t>
            </a:r>
            <a:r>
              <a:rPr lang="en-US" sz="1950" b="1" kern="0">
                <a:solidFill>
                  <a:srgbClr val="FF0066"/>
                </a:solidFill>
                <a:latin typeface="Arial" charset="0"/>
              </a:rPr>
              <a:t>21% trở lên</a:t>
            </a:r>
            <a:r>
              <a:rPr lang="en-US" sz="1950" b="1" kern="0">
                <a:solidFill>
                  <a:srgbClr val="0000FF"/>
                </a:solidFill>
                <a:latin typeface="Arial" charset="0"/>
              </a:rPr>
              <a:t> thuộc một trong các trường hợp quy định tại </a:t>
            </a:r>
            <a:r>
              <a:rPr lang="en-US" sz="1950" b="1" kern="0" smtClean="0">
                <a:solidFill>
                  <a:srgbClr val="0000FF"/>
                </a:solidFill>
                <a:latin typeface="Arial" charset="0"/>
              </a:rPr>
              <a:t/>
            </a:r>
            <a:br>
              <a:rPr lang="en-US" sz="1950" b="1" kern="0" smtClean="0">
                <a:solidFill>
                  <a:srgbClr val="0000FF"/>
                </a:solidFill>
                <a:latin typeface="Arial" charset="0"/>
              </a:rPr>
            </a:br>
            <a:r>
              <a:rPr lang="en-US" sz="1950" b="1" kern="0" smtClean="0">
                <a:solidFill>
                  <a:srgbClr val="0000FF"/>
                </a:solidFill>
                <a:latin typeface="Arial" charset="0"/>
              </a:rPr>
              <a:t>khoản </a:t>
            </a:r>
            <a:r>
              <a:rPr lang="en-US" sz="1950" b="1" kern="0">
                <a:solidFill>
                  <a:srgbClr val="0000FF"/>
                </a:solidFill>
                <a:latin typeface="Arial" charset="0"/>
              </a:rPr>
              <a:t>1 Điều này được cơ quan có thẩm quyền cấp </a:t>
            </a:r>
            <a:r>
              <a:rPr lang="en-US" sz="1950" b="1" kern="0">
                <a:solidFill>
                  <a:srgbClr val="FF0066"/>
                </a:solidFill>
                <a:latin typeface="Arial" charset="0"/>
              </a:rPr>
              <a:t>"Giấy chứng nhận người hưởng chính sách như thương binh</a:t>
            </a:r>
            <a:r>
              <a:rPr lang="en-US" sz="1950" b="1" kern="0" smtClean="0">
                <a:solidFill>
                  <a:srgbClr val="FF0066"/>
                </a:solidFill>
                <a:latin typeface="Arial" charset="0"/>
              </a:rPr>
              <a:t>"</a:t>
            </a:r>
            <a:r>
              <a:rPr lang="en-US" sz="1950" b="1" kern="0" smtClean="0">
                <a:solidFill>
                  <a:srgbClr val="0000FF"/>
                </a:solidFill>
                <a:latin typeface="Arial" charset="0"/>
              </a:rPr>
              <a:t>.</a:t>
            </a:r>
          </a:p>
          <a:p>
            <a:pPr marL="566738" indent="-457200" algn="just" eaLnBrk="1" hangingPunct="1">
              <a:spcBef>
                <a:spcPts val="800"/>
              </a:spcBef>
              <a:spcAft>
                <a:spcPts val="0"/>
              </a:spcAft>
              <a:buClr>
                <a:srgbClr val="FF0000"/>
              </a:buClr>
              <a:buFont typeface="+mj-lt"/>
              <a:buAutoNum type="arabicPeriod" startAt="2"/>
              <a:defRPr/>
            </a:pPr>
            <a:r>
              <a:rPr lang="en-US" sz="1950" b="1" kern="0" smtClean="0">
                <a:solidFill>
                  <a:srgbClr val="0000FF"/>
                </a:solidFill>
                <a:latin typeface="Arial" charset="0"/>
              </a:rPr>
              <a:t>Thương </a:t>
            </a:r>
            <a:r>
              <a:rPr lang="en-US" sz="1950" b="1" kern="0">
                <a:solidFill>
                  <a:srgbClr val="0000FF"/>
                </a:solidFill>
                <a:latin typeface="Arial" charset="0"/>
              </a:rPr>
              <a:t>binh loại B là quân nhân, công an nhân dân bị thương làm suy giảm khả năng lao động từ 21% trở lên , công tác đã được cơ quan, đơn vị có thẩm quyền công nhận trước ngày </a:t>
            </a:r>
            <a:r>
              <a:rPr lang="en-US" sz="1950" b="1" kern="0" smtClean="0">
                <a:solidFill>
                  <a:srgbClr val="0000FF"/>
                </a:solidFill>
                <a:latin typeface="Arial" charset="0"/>
              </a:rPr>
              <a:t>31/12/1993.</a:t>
            </a:r>
          </a:p>
          <a:p>
            <a:pPr marL="566738" indent="-457200" algn="just" eaLnBrk="1" hangingPunct="1">
              <a:spcBef>
                <a:spcPts val="800"/>
              </a:spcBef>
              <a:spcAft>
                <a:spcPts val="0"/>
              </a:spcAft>
              <a:buClr>
                <a:srgbClr val="FF0000"/>
              </a:buClr>
              <a:buFont typeface="+mj-lt"/>
              <a:buAutoNum type="arabicPeriod" startAt="2"/>
              <a:defRPr/>
            </a:pPr>
            <a:r>
              <a:rPr lang="en-US" sz="1950" b="1" kern="0" smtClean="0">
                <a:solidFill>
                  <a:srgbClr val="0000FF"/>
                </a:solidFill>
                <a:latin typeface="Arial" charset="0"/>
              </a:rPr>
              <a:t>Thương </a:t>
            </a:r>
            <a:r>
              <a:rPr lang="en-US" sz="1950" b="1" kern="0">
                <a:solidFill>
                  <a:srgbClr val="0000FF"/>
                </a:solidFill>
                <a:latin typeface="Arial" charset="0"/>
              </a:rPr>
              <a:t>binh, người hưởng chính sách như thương binh và thương binh loại B quy định tại Điều này được gọi chung là thương </a:t>
            </a:r>
            <a:r>
              <a:rPr lang="en-US" sz="1950" b="1" kern="0" smtClean="0">
                <a:solidFill>
                  <a:srgbClr val="0000FF"/>
                </a:solidFill>
                <a:latin typeface="Arial" charset="0"/>
              </a:rPr>
              <a:t>binh.</a:t>
            </a:r>
          </a:p>
          <a:p>
            <a:pPr marL="566738" indent="-457200" algn="just" eaLnBrk="1" hangingPunct="1">
              <a:spcBef>
                <a:spcPts val="800"/>
              </a:spcBef>
              <a:spcAft>
                <a:spcPts val="0"/>
              </a:spcAft>
              <a:buClr>
                <a:srgbClr val="FF0000"/>
              </a:buClr>
              <a:buFont typeface="+mj-lt"/>
              <a:buAutoNum type="arabicPeriod" startAt="2"/>
              <a:defRPr/>
            </a:pPr>
            <a:r>
              <a:rPr lang="en-US" sz="1950" b="1" kern="0" smtClean="0">
                <a:solidFill>
                  <a:srgbClr val="0000FF"/>
                </a:solidFill>
                <a:latin typeface="Arial" charset="0"/>
              </a:rPr>
              <a:t>Thương </a:t>
            </a:r>
            <a:r>
              <a:rPr lang="en-US" sz="1950" b="1" kern="0">
                <a:solidFill>
                  <a:srgbClr val="0000FF"/>
                </a:solidFill>
                <a:latin typeface="Arial" charset="0"/>
              </a:rPr>
              <a:t>binh có vết thương đặc biệt tái phát được khám và giám định lại tỷ lệ suy giảm khả năng lao động theo quy định của </a:t>
            </a:r>
            <a:r>
              <a:rPr lang="en-US" sz="1950" b="1" kern="0" smtClean="0">
                <a:solidFill>
                  <a:srgbClr val="0000FF"/>
                </a:solidFill>
                <a:latin typeface="Arial" charset="0"/>
              </a:rPr>
              <a:t>CP.</a:t>
            </a:r>
            <a:endParaRPr lang="en-US" sz="1950" b="1" kern="0">
              <a:solidFill>
                <a:srgbClr val="0000FF"/>
              </a:solidFill>
              <a:latin typeface="Arial" charset="0"/>
            </a:endParaRPr>
          </a:p>
        </p:txBody>
      </p:sp>
    </p:spTree>
    <p:extLst>
      <p:ext uri="{BB962C8B-B14F-4D97-AF65-F5344CB8AC3E}">
        <p14:creationId xmlns:p14="http://schemas.microsoft.com/office/powerpoint/2010/main" val="1756395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indent="-457200" algn="ctr" eaLnBrk="1" hangingPunct="1">
              <a:lnSpc>
                <a:spcPct val="114000"/>
              </a:lnSpc>
              <a:spcBef>
                <a:spcPts val="1200"/>
              </a:spcBef>
              <a:spcAft>
                <a:spcPts val="0"/>
              </a:spcAft>
              <a:defRPr/>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20. Các chế độ ưu đãi đối với thương binh bao gồm:</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Trợ </a:t>
            </a:r>
            <a:r>
              <a:rPr lang="en-US" sz="2000" b="1" kern="0">
                <a:solidFill>
                  <a:srgbClr val="0000FF"/>
                </a:solidFill>
                <a:latin typeface="Arial" charset="0"/>
              </a:rPr>
              <a:t>cấp hàng tháng, phụ cấp hàng tháng căn cứ vào mức độ suy giảm khả năng lao động và loại thương </a:t>
            </a:r>
            <a:r>
              <a:rPr lang="en-US" sz="2000" b="1" kern="0" smtClean="0">
                <a:solidFill>
                  <a:srgbClr val="0000FF"/>
                </a:solidFill>
                <a:latin typeface="Arial" charset="0"/>
              </a:rPr>
              <a:t>binh;</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Bảo </a:t>
            </a:r>
            <a:r>
              <a:rPr lang="en-US" sz="2000" b="1" kern="0">
                <a:solidFill>
                  <a:srgbClr val="0000FF"/>
                </a:solidFill>
                <a:latin typeface="Arial" charset="0"/>
              </a:rPr>
              <a:t>hiểm y tế; cấp phương tiện trợ giúp, dụng cụ chỉnh hình căn cứ vào thương tật của từng người và khả năng của Nhà </a:t>
            </a:r>
            <a:r>
              <a:rPr lang="en-US" sz="2000" b="1" kern="0" smtClean="0">
                <a:solidFill>
                  <a:srgbClr val="0000FF"/>
                </a:solidFill>
                <a:latin typeface="Arial" charset="0"/>
              </a:rPr>
              <a:t>nước;</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Điều </a:t>
            </a:r>
            <a:r>
              <a:rPr lang="en-US" sz="2000" b="1" kern="0">
                <a:solidFill>
                  <a:srgbClr val="0000FF"/>
                </a:solidFill>
                <a:latin typeface="Arial" charset="0"/>
              </a:rPr>
              <a:t>dưỡng phục hồi sức khỏe hai năm một lần; trường hợp thương binh suy giảm khả năng lao động từ 81% trở lên được điều dưỡng phục hồi sức khỏe hàng </a:t>
            </a:r>
            <a:r>
              <a:rPr lang="en-US" sz="2000" b="1" kern="0" smtClean="0">
                <a:solidFill>
                  <a:srgbClr val="0000FF"/>
                </a:solidFill>
                <a:latin typeface="Arial" charset="0"/>
              </a:rPr>
              <a:t>năm;</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Được </a:t>
            </a:r>
            <a:r>
              <a:rPr lang="en-US" sz="2000" b="1" kern="0">
                <a:solidFill>
                  <a:srgbClr val="0000FF"/>
                </a:solidFill>
                <a:latin typeface="Arial" charset="0"/>
              </a:rPr>
              <a:t>hưởng chế độ ưu tiên, hỗ trợ quy định tại khoản 5 Điều 4 của Pháp lệnh này; căn cứ vào thương tật và trình độ nghề nghiệp được tạo điều kiện làm việc trong cơ quan nhà nước, doanh nghiệp theo quy định của pháp luật về lao </a:t>
            </a:r>
            <a:r>
              <a:rPr lang="en-US" sz="2000" b="1" kern="0" smtClean="0">
                <a:solidFill>
                  <a:srgbClr val="0000FF"/>
                </a:solidFill>
                <a:latin typeface="Arial" charset="0"/>
              </a:rPr>
              <a:t>động;</a:t>
            </a:r>
          </a:p>
          <a:p>
            <a:pPr indent="-457200" algn="just" eaLnBrk="1" hangingPunct="1">
              <a:lnSpc>
                <a:spcPct val="105000"/>
              </a:lnSpc>
              <a:spcBef>
                <a:spcPts val="1000"/>
              </a:spcBef>
              <a:spcAft>
                <a:spcPts val="0"/>
              </a:spcAft>
              <a:buClr>
                <a:srgbClr val="FF0000"/>
              </a:buClr>
              <a:buFont typeface="+mj-lt"/>
              <a:buAutoNum type="arabicPeriod"/>
              <a:defRPr/>
            </a:pPr>
            <a:r>
              <a:rPr lang="en-US" sz="2000" b="1" kern="0" smtClean="0">
                <a:solidFill>
                  <a:srgbClr val="0000FF"/>
                </a:solidFill>
                <a:latin typeface="Arial" charset="0"/>
              </a:rPr>
              <a:t>Ưu </a:t>
            </a:r>
            <a:r>
              <a:rPr lang="en-US" sz="2000" b="1" kern="0">
                <a:solidFill>
                  <a:srgbClr val="0000FF"/>
                </a:solidFill>
                <a:latin typeface="Arial" charset="0"/>
              </a:rPr>
              <a:t>tiên giao hoặc thuê đất, mặt nước, mặt nước biển, vay vốn ưu đãi để sản xuất, được miễn hoặc giảm thuế theo quy định của pháp luật; được hỗ trợ về nhà ở quy định tại khoản 4 Điều 4 của Pháp lệnh này</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5475464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MỤC 9. NGƯỜI </a:t>
            </a:r>
            <a:r>
              <a:rPr lang="en-US" sz="2400" b="1">
                <a:solidFill>
                  <a:srgbClr val="FF0000"/>
                </a:solidFill>
                <a:latin typeface="Arial" panose="020B0604020202020204" pitchFamily="34" charset="0"/>
                <a:cs typeface="Arial" panose="020B0604020202020204" pitchFamily="34" charset="0"/>
              </a:rPr>
              <a:t>HOẠT ĐỘNG CÁCH MẠNG HOẶC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HOẠT </a:t>
            </a:r>
            <a:r>
              <a:rPr lang="en-US" sz="2400" b="1">
                <a:solidFill>
                  <a:srgbClr val="FF0000"/>
                </a:solidFill>
                <a:latin typeface="Arial" panose="020B0604020202020204" pitchFamily="34" charset="0"/>
                <a:cs typeface="Arial" panose="020B0604020202020204" pitchFamily="34" charset="0"/>
              </a:rPr>
              <a:t>ĐỘNG KHÁNG CHIẾN BỊ ĐỊCH BẮT TÙ, ĐÀY</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1000"/>
              </a:spcBef>
              <a:spcAft>
                <a:spcPts val="0"/>
              </a:spcAft>
              <a:buClr>
                <a:srgbClr val="FF0000"/>
              </a:buClr>
              <a:buFont typeface="Wingdings" pitchFamily="2" charset="2"/>
              <a:buChar char="v"/>
              <a:defRPr/>
            </a:pPr>
            <a:r>
              <a:rPr lang="en-US" sz="2100" b="1" kern="0" smtClean="0">
                <a:solidFill>
                  <a:srgbClr val="FF0066"/>
                </a:solidFill>
                <a:latin typeface="Arial" charset="0"/>
              </a:rPr>
              <a:t>Điều 28</a:t>
            </a:r>
          </a:p>
          <a:p>
            <a:pPr indent="-457200" algn="just" eaLnBrk="1" hangingPunct="1">
              <a:lnSpc>
                <a:spcPct val="105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Người </a:t>
            </a:r>
            <a:r>
              <a:rPr lang="en-US" sz="2100" b="1" kern="0">
                <a:solidFill>
                  <a:srgbClr val="0000FF"/>
                </a:solidFill>
                <a:latin typeface="Arial" charset="0"/>
              </a:rPr>
              <a:t>hoạt động cách mạng hoặc hoạt động kháng chiến bị địch bắt tù, đày là người được cơ quan, tổ chức, đơn vị có thẩm quyền công nhận trong thời gian bị tù, đày không khai báo có hại cho cách mạng, cho kháng chiến, không làm tay sai cho </a:t>
            </a:r>
            <a:r>
              <a:rPr lang="en-US" sz="2100" b="1" kern="0" smtClean="0">
                <a:solidFill>
                  <a:srgbClr val="0000FF"/>
                </a:solidFill>
                <a:latin typeface="Arial" charset="0"/>
              </a:rPr>
              <a:t>địch.</a:t>
            </a:r>
          </a:p>
          <a:p>
            <a:pPr marL="579438" indent="-469900" algn="just" eaLnBrk="1" hangingPunct="1">
              <a:lnSpc>
                <a:spcPct val="105000"/>
              </a:lnSpc>
              <a:spcBef>
                <a:spcPts val="1000"/>
              </a:spcBef>
              <a:spcAft>
                <a:spcPts val="0"/>
              </a:spcAft>
              <a:buClr>
                <a:srgbClr val="FF0000"/>
              </a:buClr>
              <a:buFont typeface="Wingdings" pitchFamily="2" charset="2"/>
              <a:buChar char="v"/>
              <a:defRPr/>
            </a:pPr>
            <a:r>
              <a:rPr lang="en-US" sz="2100" b="1" kern="0" smtClean="0">
                <a:solidFill>
                  <a:srgbClr val="FF0066"/>
                </a:solidFill>
                <a:latin typeface="Arial" charset="0"/>
              </a:rPr>
              <a:t>Điều 29</a:t>
            </a:r>
          </a:p>
          <a:p>
            <a:pPr indent="-457200" algn="just" eaLnBrk="1" hangingPunct="1">
              <a:lnSpc>
                <a:spcPct val="105000"/>
              </a:lnSpc>
              <a:spcBef>
                <a:spcPts val="1000"/>
              </a:spcBef>
              <a:spcAft>
                <a:spcPts val="0"/>
              </a:spcAft>
              <a:buClr>
                <a:srgbClr val="FF0000"/>
              </a:buClr>
              <a:buFont typeface="+mj-lt"/>
              <a:buAutoNum type="arabicPeriod"/>
              <a:defRPr/>
            </a:pPr>
            <a:r>
              <a:rPr lang="en-US" sz="2100" b="1" kern="0" smtClean="0">
                <a:solidFill>
                  <a:srgbClr val="0000FF"/>
                </a:solidFill>
                <a:latin typeface="Arial" charset="0"/>
              </a:rPr>
              <a:t>Các chế độ ưu đãi đối với người hoạt động cách mạng hoặc hoạt động kháng chiến bị địch bắt tù, đày bao gồm:</a:t>
            </a:r>
          </a:p>
          <a:p>
            <a:pPr indent="-457200" algn="just" eaLnBrk="1" hangingPunct="1">
              <a:lnSpc>
                <a:spcPct val="105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Tặng </a:t>
            </a:r>
            <a:r>
              <a:rPr lang="en-US" sz="2100" b="1" kern="0">
                <a:solidFill>
                  <a:srgbClr val="0000FF"/>
                </a:solidFill>
                <a:latin typeface="Arial" charset="0"/>
              </a:rPr>
              <a:t>Kỷ niệm </a:t>
            </a:r>
            <a:r>
              <a:rPr lang="en-US" sz="2100" b="1" kern="0" smtClean="0">
                <a:solidFill>
                  <a:srgbClr val="0000FF"/>
                </a:solidFill>
                <a:latin typeface="Arial" charset="0"/>
              </a:rPr>
              <a:t>chương;</a:t>
            </a:r>
          </a:p>
          <a:p>
            <a:pPr indent="-457200" algn="just" eaLnBrk="1" hangingPunct="1">
              <a:lnSpc>
                <a:spcPct val="105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Trợ </a:t>
            </a:r>
            <a:r>
              <a:rPr lang="en-US" sz="2100" b="1" kern="0">
                <a:solidFill>
                  <a:srgbClr val="0000FF"/>
                </a:solidFill>
                <a:latin typeface="Arial" charset="0"/>
              </a:rPr>
              <a:t>cấp hàng </a:t>
            </a:r>
            <a:r>
              <a:rPr lang="en-US" sz="2100" b="1" kern="0" smtClean="0">
                <a:solidFill>
                  <a:srgbClr val="0000FF"/>
                </a:solidFill>
                <a:latin typeface="Arial" charset="0"/>
              </a:rPr>
              <a:t>tháng;</a:t>
            </a:r>
          </a:p>
          <a:p>
            <a:pPr indent="-457200" algn="just" eaLnBrk="1" hangingPunct="1">
              <a:lnSpc>
                <a:spcPct val="105000"/>
              </a:lnSpc>
              <a:spcBef>
                <a:spcPts val="1000"/>
              </a:spcBef>
              <a:spcAft>
                <a:spcPts val="0"/>
              </a:spcAft>
              <a:buClr>
                <a:srgbClr val="FF0000"/>
              </a:buClr>
              <a:buFont typeface="+mj-lt"/>
              <a:buAutoNum type="alphaLcParenR"/>
              <a:defRPr/>
            </a:pPr>
            <a:r>
              <a:rPr lang="en-US" sz="2100" b="1" kern="0" smtClean="0">
                <a:solidFill>
                  <a:srgbClr val="0000FF"/>
                </a:solidFill>
                <a:latin typeface="Arial" charset="0"/>
              </a:rPr>
              <a:t>Bảo </a:t>
            </a:r>
            <a:r>
              <a:rPr lang="en-US" sz="2100" b="1" kern="0">
                <a:solidFill>
                  <a:srgbClr val="0000FF"/>
                </a:solidFill>
                <a:latin typeface="Arial" charset="0"/>
              </a:rPr>
              <a:t>hiểm y tế; điều dưỡng phục hồi sức khỏe hai năm một lần; cấp phương tiện trợ giúp, dụng cụ chỉnh hình căn cứ vào tình trạng bệnh tật của từng người và khả năng của Nhà nước</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555198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MỤC 9. NGƯỜI </a:t>
            </a:r>
            <a:r>
              <a:rPr lang="en-US" sz="2400" b="1">
                <a:solidFill>
                  <a:srgbClr val="FF0000"/>
                </a:solidFill>
                <a:latin typeface="Arial" panose="020B0604020202020204" pitchFamily="34" charset="0"/>
                <a:cs typeface="Arial" panose="020B0604020202020204" pitchFamily="34" charset="0"/>
              </a:rPr>
              <a:t>HOẠT ĐỘNG CÁCH MẠNG HOẶC </a:t>
            </a:r>
            <a:r>
              <a:rPr lang="en-US" sz="2400" b="1" smtClean="0">
                <a:solidFill>
                  <a:srgbClr val="FF0000"/>
                </a:solidFill>
                <a:latin typeface="Arial" panose="020B0604020202020204" pitchFamily="34" charset="0"/>
                <a:cs typeface="Arial" panose="020B0604020202020204" pitchFamily="34" charset="0"/>
              </a:rPr>
              <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HOẠT </a:t>
            </a:r>
            <a:r>
              <a:rPr lang="en-US" sz="2400" b="1">
                <a:solidFill>
                  <a:srgbClr val="FF0000"/>
                </a:solidFill>
                <a:latin typeface="Arial" panose="020B0604020202020204" pitchFamily="34" charset="0"/>
                <a:cs typeface="Arial" panose="020B0604020202020204" pitchFamily="34" charset="0"/>
              </a:rPr>
              <a:t>ĐỘNG KHÁNG CHIẾN BỊ ĐỊCH BẮT TÙ, ĐÀY</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79438" indent="-469900" algn="just" eaLnBrk="1" hangingPunct="1">
              <a:lnSpc>
                <a:spcPct val="114000"/>
              </a:lnSpc>
              <a:spcBef>
                <a:spcPts val="1000"/>
              </a:spcBef>
              <a:spcAft>
                <a:spcPts val="0"/>
              </a:spcAft>
              <a:buClr>
                <a:srgbClr val="FF0000"/>
              </a:buClr>
              <a:buFont typeface="Wingdings" pitchFamily="2" charset="2"/>
              <a:buChar char="v"/>
              <a:defRPr/>
            </a:pPr>
            <a:r>
              <a:rPr lang="en-US" sz="2000" b="1" kern="0" smtClean="0">
                <a:solidFill>
                  <a:srgbClr val="FF0066"/>
                </a:solidFill>
                <a:latin typeface="Arial" charset="0"/>
              </a:rPr>
              <a:t>Điều 29</a:t>
            </a:r>
          </a:p>
          <a:p>
            <a:pPr indent="-457200" algn="just" eaLnBrk="1" hangingPunct="1">
              <a:lnSpc>
                <a:spcPct val="114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Khi </a:t>
            </a:r>
            <a:r>
              <a:rPr lang="en-US" sz="2000" b="1" kern="0">
                <a:solidFill>
                  <a:srgbClr val="0000FF"/>
                </a:solidFill>
                <a:latin typeface="Arial" charset="0"/>
              </a:rPr>
              <a:t>người hoạt động cách mạng hoặc hoạt động kháng chiến bị địch bắt tù, đày chết thì người tổ chức mai táng được nhận mai táng phí, thân nhân được hưởng một khoản trợ </a:t>
            </a:r>
            <a:r>
              <a:rPr lang="en-US" sz="2000" b="1" kern="0" smtClean="0">
                <a:solidFill>
                  <a:srgbClr val="0000FF"/>
                </a:solidFill>
                <a:latin typeface="Arial" charset="0"/>
              </a:rPr>
              <a:t>cấp.</a:t>
            </a:r>
          </a:p>
          <a:p>
            <a:pPr indent="-457200" algn="just" eaLnBrk="1" hangingPunct="1">
              <a:lnSpc>
                <a:spcPct val="114000"/>
              </a:lnSpc>
              <a:spcBef>
                <a:spcPts val="1000"/>
              </a:spcBef>
              <a:spcAft>
                <a:spcPts val="0"/>
              </a:spcAft>
              <a:buClr>
                <a:srgbClr val="FF0000"/>
              </a:buClr>
              <a:buFont typeface="+mj-lt"/>
              <a:buAutoNum type="arabicPeriod" startAt="2"/>
              <a:defRPr/>
            </a:pPr>
            <a:r>
              <a:rPr lang="en-US" sz="2000" b="1" kern="0" smtClean="0">
                <a:solidFill>
                  <a:srgbClr val="0000FF"/>
                </a:solidFill>
                <a:latin typeface="Arial" charset="0"/>
              </a:rPr>
              <a:t>Trường </a:t>
            </a:r>
            <a:r>
              <a:rPr lang="en-US" sz="2000" b="1" kern="0">
                <a:solidFill>
                  <a:srgbClr val="0000FF"/>
                </a:solidFill>
                <a:latin typeface="Arial" charset="0"/>
              </a:rPr>
              <a:t>hợp người hoạt động cách mạng hoặc hoạt động kháng chiến bị địch bắt tù, đày đã chết mà chưa được hưởng chế độ ưu đãi người hoạt động cách mạng hoặc hoạt động kháng chiến bị địch bắt tù, đày thì thân nhân được hưởng trợ cấp một lần.</a:t>
            </a:r>
          </a:p>
        </p:txBody>
      </p:sp>
    </p:spTree>
    <p:extLst>
      <p:ext uri="{BB962C8B-B14F-4D97-AF65-F5344CB8AC3E}">
        <p14:creationId xmlns:p14="http://schemas.microsoft.com/office/powerpoint/2010/main" val="1326140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lnSpc>
                <a:spcPct val="105000"/>
              </a:lnSpc>
              <a:spcBef>
                <a:spcPts val="800"/>
              </a:spcBef>
              <a:spcAft>
                <a:spcPts val="0"/>
              </a:spcAft>
              <a:buClr>
                <a:srgbClr val="FF0000"/>
              </a:buClr>
              <a:buFont typeface="Wingdings" panose="05000000000000000000" pitchFamily="2" charset="2"/>
              <a:buChar char="§"/>
              <a:defRPr/>
            </a:pPr>
            <a:r>
              <a:rPr lang="en-US" sz="1950" b="1" kern="0" smtClean="0">
                <a:solidFill>
                  <a:srgbClr val="0000FF"/>
                </a:solidFill>
                <a:latin typeface="Arial" panose="020B0604020202020204" pitchFamily="34" charset="0"/>
                <a:cs typeface="Arial" panose="020B0604020202020204" pitchFamily="34" charset="0"/>
              </a:rPr>
              <a:t>Bình </a:t>
            </a:r>
            <a:r>
              <a:rPr lang="en-US" sz="1950" b="1" kern="0">
                <a:solidFill>
                  <a:srgbClr val="0000FF"/>
                </a:solidFill>
                <a:latin typeface="Arial" panose="020B0604020202020204" pitchFamily="34" charset="0"/>
                <a:cs typeface="Arial" panose="020B0604020202020204" pitchFamily="34" charset="0"/>
              </a:rPr>
              <a:t>Dương đã xác lập và quản lý </a:t>
            </a:r>
            <a:r>
              <a:rPr lang="en-US" sz="1950" b="1" kern="0">
                <a:solidFill>
                  <a:srgbClr val="FF0066"/>
                </a:solidFill>
                <a:latin typeface="Arial" panose="020B0604020202020204" pitchFamily="34" charset="0"/>
                <a:cs typeface="Arial" panose="020B0604020202020204" pitchFamily="34" charset="0"/>
              </a:rPr>
              <a:t>60.419 hồ sơ NCC các loại</a:t>
            </a:r>
            <a:r>
              <a:rPr lang="en-US" sz="1950" b="1" kern="0">
                <a:solidFill>
                  <a:srgbClr val="0000FF"/>
                </a:solidFill>
                <a:latin typeface="Arial" panose="020B0604020202020204" pitchFamily="34" charset="0"/>
                <a:cs typeface="Arial" panose="020B0604020202020204" pitchFamily="34" charset="0"/>
              </a:rPr>
              <a:t>, trong đó có </a:t>
            </a:r>
            <a:r>
              <a:rPr lang="en-US" sz="1950" b="1" kern="0">
                <a:solidFill>
                  <a:srgbClr val="FF0066"/>
                </a:solidFill>
                <a:latin typeface="Arial" panose="020B0604020202020204" pitchFamily="34" charset="0"/>
                <a:cs typeface="Arial" panose="020B0604020202020204" pitchFamily="34" charset="0"/>
              </a:rPr>
              <a:t>8.607</a:t>
            </a:r>
            <a:r>
              <a:rPr lang="en-US" sz="1950" b="1" kern="0">
                <a:solidFill>
                  <a:srgbClr val="0000FF"/>
                </a:solidFill>
                <a:latin typeface="Arial" panose="020B0604020202020204" pitchFamily="34" charset="0"/>
                <a:cs typeface="Arial" panose="020B0604020202020204" pitchFamily="34" charset="0"/>
              </a:rPr>
              <a:t> người đang hưởng trợ cấp hàng tháng với kinh phí </a:t>
            </a:r>
            <a:r>
              <a:rPr lang="en-US" sz="1950" b="1" kern="0" smtClean="0">
                <a:solidFill>
                  <a:srgbClr val="0000FF"/>
                </a:solidFill>
                <a:latin typeface="Arial" panose="020B0604020202020204" pitchFamily="34" charset="0"/>
                <a:cs typeface="Arial" panose="020B0604020202020204" pitchFamily="34" charset="0"/>
              </a:rPr>
              <a:t>bình quân trên </a:t>
            </a:r>
            <a:r>
              <a:rPr lang="en-US" sz="1950" b="1" kern="0" smtClean="0">
                <a:solidFill>
                  <a:srgbClr val="FF0066"/>
                </a:solidFill>
                <a:latin typeface="Arial" panose="020B0604020202020204" pitchFamily="34" charset="0"/>
                <a:cs typeface="Arial" panose="020B0604020202020204" pitchFamily="34" charset="0"/>
              </a:rPr>
              <a:t>13 </a:t>
            </a:r>
            <a:r>
              <a:rPr lang="en-US" sz="1950" b="1" kern="0">
                <a:solidFill>
                  <a:srgbClr val="FF0066"/>
                </a:solidFill>
                <a:latin typeface="Arial" panose="020B0604020202020204" pitchFamily="34" charset="0"/>
                <a:cs typeface="Arial" panose="020B0604020202020204" pitchFamily="34" charset="0"/>
              </a:rPr>
              <a:t>tỷ </a:t>
            </a:r>
            <a:r>
              <a:rPr lang="en-US" sz="1950" b="1" kern="0" smtClean="0">
                <a:solidFill>
                  <a:srgbClr val="FF0066"/>
                </a:solidFill>
                <a:latin typeface="Arial" panose="020B0604020202020204" pitchFamily="34" charset="0"/>
                <a:cs typeface="Arial" panose="020B0604020202020204" pitchFamily="34" charset="0"/>
              </a:rPr>
              <a:t>đồng/tháng</a:t>
            </a:r>
            <a:r>
              <a:rPr lang="en-US" sz="1950" b="1" kern="0" smtClean="0">
                <a:solidFill>
                  <a:srgbClr val="0000FF"/>
                </a:solidFill>
                <a:latin typeface="Arial" panose="020B0604020202020204" pitchFamily="34" charset="0"/>
                <a:cs typeface="Arial" panose="020B0604020202020204" pitchFamily="34" charset="0"/>
              </a:rPr>
              <a:t>.  Công tác "</a:t>
            </a:r>
            <a:r>
              <a:rPr lang="en-US" sz="1950" b="1" kern="0">
                <a:solidFill>
                  <a:srgbClr val="0000FF"/>
                </a:solidFill>
                <a:latin typeface="Arial" panose="020B0604020202020204" pitchFamily="34" charset="0"/>
                <a:cs typeface="Arial" panose="020B0604020202020204" pitchFamily="34" charset="0"/>
              </a:rPr>
              <a:t>Đền ơn đáp </a:t>
            </a:r>
            <a:r>
              <a:rPr lang="en-US" sz="1950" b="1" kern="0" smtClean="0">
                <a:solidFill>
                  <a:srgbClr val="0000FF"/>
                </a:solidFill>
                <a:latin typeface="Arial" panose="020B0604020202020204" pitchFamily="34" charset="0"/>
                <a:cs typeface="Arial" panose="020B0604020202020204" pitchFamily="34" charset="0"/>
              </a:rPr>
              <a:t>nghĩa“ luôn được chú trọng, với </a:t>
            </a:r>
            <a:r>
              <a:rPr lang="en-US" sz="1950" b="1" kern="0">
                <a:solidFill>
                  <a:srgbClr val="0000FF"/>
                </a:solidFill>
                <a:latin typeface="Arial" panose="020B0604020202020204" pitchFamily="34" charset="0"/>
                <a:cs typeface="Arial" panose="020B0604020202020204" pitchFamily="34" charset="0"/>
              </a:rPr>
              <a:t>nhiều hình thức phong phú, thiết thực như: Chăm sóc sức khỏe NCC, nhận phụng dưỡng Mẹ Việt Nam anh hùng, thăm, tặng quà, xây dựng, sửa chữa nhà tình nghĩa, tặng sổ tiết </a:t>
            </a:r>
            <a:r>
              <a:rPr lang="en-US" sz="1950" b="1" kern="0" smtClean="0">
                <a:solidFill>
                  <a:srgbClr val="0000FF"/>
                </a:solidFill>
                <a:latin typeface="Arial" panose="020B0604020202020204" pitchFamily="34" charset="0"/>
                <a:cs typeface="Arial" panose="020B0604020202020204" pitchFamily="34" charset="0"/>
              </a:rPr>
              <a:t>kiệm…</a:t>
            </a:r>
          </a:p>
          <a:p>
            <a:pPr marL="457200" indent="-342900" algn="just" eaLnBrk="1" hangingPunct="1">
              <a:lnSpc>
                <a:spcPct val="105000"/>
              </a:lnSpc>
              <a:spcBef>
                <a:spcPts val="800"/>
              </a:spcBef>
              <a:spcAft>
                <a:spcPts val="0"/>
              </a:spcAft>
              <a:buClr>
                <a:srgbClr val="FF0000"/>
              </a:buClr>
              <a:buFont typeface="Wingdings" panose="05000000000000000000" pitchFamily="2" charset="2"/>
              <a:buChar char="§"/>
              <a:defRPr/>
            </a:pPr>
            <a:r>
              <a:rPr lang="en-US" sz="1950" b="1" kern="0" smtClean="0">
                <a:solidFill>
                  <a:srgbClr val="0000FF"/>
                </a:solidFill>
                <a:latin typeface="Arial" panose="020B0604020202020204" pitchFamily="34" charset="0"/>
                <a:cs typeface="Arial" panose="020B0604020202020204" pitchFamily="34" charset="0"/>
              </a:rPr>
              <a:t>Phong </a:t>
            </a:r>
            <a:r>
              <a:rPr lang="en-US" sz="1950" b="1" kern="0">
                <a:solidFill>
                  <a:srgbClr val="0000FF"/>
                </a:solidFill>
                <a:latin typeface="Arial" panose="020B0604020202020204" pitchFamily="34" charset="0"/>
                <a:cs typeface="Arial" panose="020B0604020202020204" pitchFamily="34" charset="0"/>
              </a:rPr>
              <a:t>tặng và truy cập Danh hiệu vinh dự cho </a:t>
            </a:r>
            <a:r>
              <a:rPr lang="en-US" sz="1950" b="1" kern="0">
                <a:solidFill>
                  <a:srgbClr val="FF0066"/>
                </a:solidFill>
                <a:latin typeface="Arial" panose="020B0604020202020204" pitchFamily="34" charset="0"/>
                <a:cs typeface="Arial" panose="020B0604020202020204" pitchFamily="34" charset="0"/>
              </a:rPr>
              <a:t>2.102</a:t>
            </a:r>
            <a:r>
              <a:rPr lang="en-US" sz="1950" b="1" kern="0">
                <a:solidFill>
                  <a:srgbClr val="0000FF"/>
                </a:solidFill>
                <a:latin typeface="Arial" panose="020B0604020202020204" pitchFamily="34" charset="0"/>
                <a:cs typeface="Arial" panose="020B0604020202020204" pitchFamily="34" charset="0"/>
              </a:rPr>
              <a:t> Bà mẹ VNAH (hiện còn sống 81 Mẹ), </a:t>
            </a:r>
            <a:r>
              <a:rPr lang="en-US" sz="1950" b="1" kern="0">
                <a:solidFill>
                  <a:srgbClr val="FF0066"/>
                </a:solidFill>
                <a:latin typeface="Arial" panose="020B0604020202020204" pitchFamily="34" charset="0"/>
                <a:cs typeface="Arial" panose="020B0604020202020204" pitchFamily="34" charset="0"/>
              </a:rPr>
              <a:t>16.450 liệt sỹ</a:t>
            </a:r>
            <a:r>
              <a:rPr lang="en-US" sz="1950" b="1" kern="0">
                <a:solidFill>
                  <a:srgbClr val="0000FF"/>
                </a:solidFill>
                <a:latin typeface="Arial" panose="020B0604020202020204" pitchFamily="34" charset="0"/>
                <a:cs typeface="Arial" panose="020B0604020202020204" pitchFamily="34" charset="0"/>
              </a:rPr>
              <a:t>, </a:t>
            </a:r>
            <a:r>
              <a:rPr lang="en-US" sz="1950" b="1" kern="0">
                <a:solidFill>
                  <a:srgbClr val="FF0066"/>
                </a:solidFill>
                <a:latin typeface="Arial" panose="020B0604020202020204" pitchFamily="34" charset="0"/>
                <a:cs typeface="Arial" panose="020B0604020202020204" pitchFamily="34" charset="0"/>
              </a:rPr>
              <a:t>4.939</a:t>
            </a:r>
            <a:r>
              <a:rPr lang="en-US" sz="1950" b="1" kern="0">
                <a:solidFill>
                  <a:srgbClr val="0000FF"/>
                </a:solidFill>
                <a:latin typeface="Arial" panose="020B0604020202020204" pitchFamily="34" charset="0"/>
                <a:cs typeface="Arial" panose="020B0604020202020204" pitchFamily="34" charset="0"/>
              </a:rPr>
              <a:t> Thương bệnh binh các hạng, </a:t>
            </a:r>
            <a:r>
              <a:rPr lang="en-US" sz="1950" b="1" kern="0">
                <a:solidFill>
                  <a:srgbClr val="FF0066"/>
                </a:solidFill>
                <a:latin typeface="Arial" panose="020B0604020202020204" pitchFamily="34" charset="0"/>
                <a:cs typeface="Arial" panose="020B0604020202020204" pitchFamily="34" charset="0"/>
              </a:rPr>
              <a:t>853</a:t>
            </a:r>
            <a:r>
              <a:rPr lang="en-US" sz="1950" b="1" kern="0">
                <a:solidFill>
                  <a:srgbClr val="0000FF"/>
                </a:solidFill>
                <a:latin typeface="Arial" panose="020B0604020202020204" pitchFamily="34" charset="0"/>
                <a:cs typeface="Arial" panose="020B0604020202020204" pitchFamily="34" charset="0"/>
              </a:rPr>
              <a:t> cán bộ hoạt động kháng chiến bị địch bắt tù </a:t>
            </a:r>
            <a:r>
              <a:rPr lang="en-US" sz="1950" b="1" kern="0" smtClean="0">
                <a:solidFill>
                  <a:srgbClr val="0000FF"/>
                </a:solidFill>
                <a:latin typeface="Arial" panose="020B0604020202020204" pitchFamily="34" charset="0"/>
                <a:cs typeface="Arial" panose="020B0604020202020204" pitchFamily="34" charset="0"/>
              </a:rPr>
              <a:t>đầy, </a:t>
            </a:r>
            <a:r>
              <a:rPr lang="en-US" sz="1950" b="1" kern="0">
                <a:solidFill>
                  <a:srgbClr val="FF0066"/>
                </a:solidFill>
                <a:latin typeface="Arial" panose="020B0604020202020204" pitchFamily="34" charset="0"/>
                <a:cs typeface="Arial" panose="020B0604020202020204" pitchFamily="34" charset="0"/>
              </a:rPr>
              <a:t>1.409</a:t>
            </a:r>
            <a:r>
              <a:rPr lang="en-US" sz="1950" b="1" kern="0">
                <a:solidFill>
                  <a:srgbClr val="0000FF"/>
                </a:solidFill>
                <a:latin typeface="Arial" panose="020B0604020202020204" pitchFamily="34" charset="0"/>
                <a:cs typeface="Arial" panose="020B0604020202020204" pitchFamily="34" charset="0"/>
              </a:rPr>
              <a:t> cán bộ hoạt động kháng chiến và con của họ bị nhiễm chất độc hóa </a:t>
            </a:r>
            <a:r>
              <a:rPr lang="en-US" sz="1950" b="1" kern="0" smtClean="0">
                <a:solidFill>
                  <a:srgbClr val="0000FF"/>
                </a:solidFill>
                <a:latin typeface="Arial" panose="020B0604020202020204" pitchFamily="34" charset="0"/>
                <a:cs typeface="Arial" panose="020B0604020202020204" pitchFamily="34" charset="0"/>
              </a:rPr>
              <a:t>học... Việc </a:t>
            </a:r>
            <a:r>
              <a:rPr lang="en-US" sz="1950" b="1" kern="0">
                <a:solidFill>
                  <a:srgbClr val="0000FF"/>
                </a:solidFill>
                <a:latin typeface="Arial" panose="020B0604020202020204" pitchFamily="34" charset="0"/>
                <a:cs typeface="Arial" panose="020B0604020202020204" pitchFamily="34" charset="0"/>
              </a:rPr>
              <a:t>giải quyết hồ sơ cũng như thực hiện việc chi trả trợ cấp đảm bảo đúng qui trình, chi đúng, chi đủ..</a:t>
            </a:r>
          </a:p>
          <a:p>
            <a:pPr marL="457200" indent="-342900" algn="just" eaLnBrk="1" hangingPunct="1">
              <a:lnSpc>
                <a:spcPct val="105000"/>
              </a:lnSpc>
              <a:spcBef>
                <a:spcPts val="800"/>
              </a:spcBef>
              <a:spcAft>
                <a:spcPts val="0"/>
              </a:spcAft>
              <a:buClr>
                <a:srgbClr val="FF0000"/>
              </a:buClr>
              <a:buFont typeface="Wingdings" panose="05000000000000000000" pitchFamily="2" charset="2"/>
              <a:buChar char="§"/>
              <a:defRPr/>
            </a:pPr>
            <a:r>
              <a:rPr lang="en-US" sz="1950" b="1" kern="0">
                <a:solidFill>
                  <a:srgbClr val="0000FF"/>
                </a:solidFill>
                <a:latin typeface="Arial" panose="020B0604020202020204" pitchFamily="34" charset="0"/>
                <a:cs typeface="Arial" panose="020B0604020202020204" pitchFamily="34" charset="0"/>
              </a:rPr>
              <a:t>Bình Dương đã xây dựng được </a:t>
            </a:r>
            <a:r>
              <a:rPr lang="en-US" sz="1950" b="1" kern="0">
                <a:solidFill>
                  <a:srgbClr val="FF0066"/>
                </a:solidFill>
                <a:latin typeface="Arial" panose="020B0604020202020204" pitchFamily="34" charset="0"/>
                <a:cs typeface="Arial" panose="020B0604020202020204" pitchFamily="34" charset="0"/>
              </a:rPr>
              <a:t>578 căn nhà tình nghĩa </a:t>
            </a:r>
            <a:r>
              <a:rPr lang="en-US" sz="1950" b="1" kern="0">
                <a:solidFill>
                  <a:srgbClr val="0000FF"/>
                </a:solidFill>
                <a:latin typeface="Arial" panose="020B0604020202020204" pitchFamily="34" charset="0"/>
                <a:cs typeface="Arial" panose="020B0604020202020204" pitchFamily="34" charset="0"/>
              </a:rPr>
              <a:t>với tổng số tiền gần 35 tỷ đồng, sửa chữa </a:t>
            </a:r>
            <a:r>
              <a:rPr lang="en-US" sz="1950" b="1" kern="0">
                <a:solidFill>
                  <a:srgbClr val="FF0066"/>
                </a:solidFill>
                <a:latin typeface="Arial" panose="020B0604020202020204" pitchFamily="34" charset="0"/>
                <a:cs typeface="Arial" panose="020B0604020202020204" pitchFamily="34" charset="0"/>
              </a:rPr>
              <a:t>1.175 căn nhà</a:t>
            </a:r>
            <a:r>
              <a:rPr lang="en-US" sz="1950" b="1" kern="0">
                <a:solidFill>
                  <a:srgbClr val="0000FF"/>
                </a:solidFill>
                <a:latin typeface="Arial" panose="020B0604020202020204" pitchFamily="34" charset="0"/>
                <a:cs typeface="Arial" panose="020B0604020202020204" pitchFamily="34" charset="0"/>
              </a:rPr>
              <a:t> với tổng số tiền trên 30 tỷ đồng và tặng </a:t>
            </a:r>
            <a:r>
              <a:rPr lang="en-US" sz="1950" b="1" kern="0">
                <a:solidFill>
                  <a:srgbClr val="FF0066"/>
                </a:solidFill>
                <a:latin typeface="Arial" panose="020B0604020202020204" pitchFamily="34" charset="0"/>
                <a:cs typeface="Arial" panose="020B0604020202020204" pitchFamily="34" charset="0"/>
              </a:rPr>
              <a:t>789</a:t>
            </a:r>
            <a:r>
              <a:rPr lang="en-US" sz="1950" b="1" kern="0">
                <a:solidFill>
                  <a:srgbClr val="0000FF"/>
                </a:solidFill>
                <a:latin typeface="Arial" panose="020B0604020202020204" pitchFamily="34" charset="0"/>
                <a:cs typeface="Arial" panose="020B0604020202020204" pitchFamily="34" charset="0"/>
              </a:rPr>
              <a:t> sổ tiết kiệm với tổng số tiền gần 450 triệu đồng để cải thiện điều kiện về nhà ở cho NCC</a:t>
            </a:r>
            <a:r>
              <a:rPr lang="en-US" sz="1950" b="1" kern="0" smtClean="0">
                <a:solidFill>
                  <a:srgbClr val="0000FF"/>
                </a:solidFill>
                <a:latin typeface="Arial" panose="020B0604020202020204" pitchFamily="34" charset="0"/>
                <a:cs typeface="Arial" panose="020B0604020202020204" pitchFamily="34" charset="0"/>
              </a:rPr>
              <a:t>.</a:t>
            </a:r>
            <a:endParaRPr lang="en-US" sz="195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76200"/>
            <a:ext cx="8680450" cy="9906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Số liệu thống kê năm 2017</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về người có công với cách mạng tỉnh Bình Dương</a:t>
            </a:r>
            <a:endParaRPr lang="en-US" sz="25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8563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200" b="1" smtClean="0">
                <a:solidFill>
                  <a:srgbClr val="FF0000"/>
                </a:solidFill>
                <a:latin typeface="Arial" panose="020B0604020202020204" pitchFamily="34" charset="0"/>
                <a:cs typeface="Arial" panose="020B0604020202020204" pitchFamily="34" charset="0"/>
              </a:rPr>
              <a:t>C</a:t>
            </a:r>
            <a:r>
              <a:rPr lang="en-US" sz="2200" b="1">
                <a:solidFill>
                  <a:srgbClr val="FF0000"/>
                </a:solidFill>
                <a:latin typeface="Arial" panose="020B0604020202020204" pitchFamily="34" charset="0"/>
                <a:cs typeface="Arial" panose="020B0604020202020204" pitchFamily="34" charset="0"/>
              </a:rPr>
              <a:t>HƯƠNG </a:t>
            </a:r>
            <a:r>
              <a:rPr lang="en-US" sz="2200" b="1" smtClean="0">
                <a:solidFill>
                  <a:srgbClr val="FF0000"/>
                </a:solidFill>
                <a:latin typeface="Arial" panose="020B0604020202020204" pitchFamily="34" charset="0"/>
                <a:cs typeface="Arial" panose="020B0604020202020204" pitchFamily="34" charset="0"/>
              </a:rPr>
              <a:t>III. TRÁCH </a:t>
            </a:r>
            <a:r>
              <a:rPr lang="en-US" sz="2200" b="1">
                <a:solidFill>
                  <a:srgbClr val="FF0000"/>
                </a:solidFill>
                <a:latin typeface="Arial" panose="020B0604020202020204" pitchFamily="34" charset="0"/>
                <a:cs typeface="Arial" panose="020B0604020202020204" pitchFamily="34" charset="0"/>
              </a:rPr>
              <a:t>NHIỆM CỦA CƠ QUAN QUẢN LÝ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  NHÀ </a:t>
            </a:r>
            <a:r>
              <a:rPr lang="en-US" sz="2200" b="1">
                <a:solidFill>
                  <a:srgbClr val="FF0000"/>
                </a:solidFill>
                <a:latin typeface="Arial" panose="020B0604020202020204" pitchFamily="34" charset="0"/>
                <a:cs typeface="Arial" panose="020B0604020202020204" pitchFamily="34" charset="0"/>
              </a:rPr>
              <a:t>NƯỚC VỀ ƯU ĐÃI NGƯỜI CÓ CÔNG VỚI CÁCH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4000"/>
              </a:lnSpc>
              <a:spcBef>
                <a:spcPts val="1200"/>
              </a:spcBef>
              <a:spcAft>
                <a:spcPts val="0"/>
              </a:spcAft>
              <a:buClr>
                <a:srgbClr val="FF0000"/>
              </a:buClr>
              <a:buFont typeface="Wingdings" pitchFamily="2" charset="2"/>
              <a:buChar char="Ø"/>
              <a:defRPr/>
            </a:pPr>
            <a:r>
              <a:rPr lang="en-US" sz="2100" b="1" kern="0" smtClean="0">
                <a:solidFill>
                  <a:srgbClr val="FF0066"/>
                </a:solidFill>
                <a:latin typeface="Arial" charset="0"/>
              </a:rPr>
              <a:t>Điều </a:t>
            </a:r>
            <a:r>
              <a:rPr lang="en-US" sz="2100" b="1" kern="0">
                <a:solidFill>
                  <a:srgbClr val="FF0066"/>
                </a:solidFill>
                <a:latin typeface="Arial" charset="0"/>
              </a:rPr>
              <a:t>34</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Chính </a:t>
            </a:r>
            <a:r>
              <a:rPr lang="en-US" sz="2100" b="1" kern="0">
                <a:solidFill>
                  <a:srgbClr val="0000FF"/>
                </a:solidFill>
                <a:latin typeface="Arial" charset="0"/>
              </a:rPr>
              <a:t>phủ thống nhất quản lý nhà nước về ưu đãi người có công với cách </a:t>
            </a:r>
            <a:r>
              <a:rPr lang="en-US" sz="2100" b="1" kern="0" smtClean="0">
                <a:solidFill>
                  <a:srgbClr val="0000FF"/>
                </a:solidFill>
                <a:latin typeface="Arial" charset="0"/>
              </a:rPr>
              <a:t>mạng.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Bộ </a:t>
            </a:r>
            <a:r>
              <a:rPr lang="en-US" sz="2100" b="1" kern="0">
                <a:solidFill>
                  <a:srgbClr val="0000FF"/>
                </a:solidFill>
                <a:latin typeface="Arial" charset="0"/>
              </a:rPr>
              <a:t>Lao động - Thương binh và Xã hội chịu trách nhiệm trước Chính phủ thực hiện quản lý nhà nước về ưu đãi người có công với cách </a:t>
            </a:r>
            <a:r>
              <a:rPr lang="en-US" sz="2100" b="1" kern="0" smtClean="0">
                <a:solidFill>
                  <a:srgbClr val="0000FF"/>
                </a:solidFill>
                <a:latin typeface="Arial" charset="0"/>
              </a:rPr>
              <a:t>mạng.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Bộ</a:t>
            </a:r>
            <a:r>
              <a:rPr lang="en-US" sz="2100" b="1" kern="0">
                <a:solidFill>
                  <a:srgbClr val="0000FF"/>
                </a:solidFill>
                <a:latin typeface="Arial" charset="0"/>
              </a:rPr>
              <a:t>, ngành có liên quan trong phạm vi nhiệm vụ, quyền hạn của mình có trách nhiệm thực hiện quản lý nhà nước về ưu đãi người có công với cách </a:t>
            </a:r>
            <a:r>
              <a:rPr lang="en-US" sz="2100" b="1" kern="0" smtClean="0">
                <a:solidFill>
                  <a:srgbClr val="0000FF"/>
                </a:solidFill>
                <a:latin typeface="Arial" charset="0"/>
              </a:rPr>
              <a:t>mạng.</a:t>
            </a:r>
          </a:p>
          <a:p>
            <a:pPr marL="566738" indent="-457200" algn="just" eaLnBrk="1" hangingPunct="1">
              <a:lnSpc>
                <a:spcPct val="114000"/>
              </a:lnSpc>
              <a:spcBef>
                <a:spcPts val="1200"/>
              </a:spcBef>
              <a:spcAft>
                <a:spcPts val="0"/>
              </a:spcAft>
              <a:buClr>
                <a:srgbClr val="FF0000"/>
              </a:buClr>
              <a:buFont typeface="+mj-lt"/>
              <a:buAutoNum type="arabicPeriod"/>
              <a:defRPr/>
            </a:pPr>
            <a:r>
              <a:rPr lang="en-US" sz="2100" b="1" kern="0" smtClean="0">
                <a:solidFill>
                  <a:srgbClr val="0000FF"/>
                </a:solidFill>
                <a:latin typeface="Arial" charset="0"/>
              </a:rPr>
              <a:t>UBND các </a:t>
            </a:r>
            <a:r>
              <a:rPr lang="en-US" sz="2100" b="1" kern="0">
                <a:solidFill>
                  <a:srgbClr val="0000FF"/>
                </a:solidFill>
                <a:latin typeface="Arial" charset="0"/>
              </a:rPr>
              <a:t>cấp thực hiện quản lý nhà nước về ưu đãi người có công với cách mạng trong phạm vi địa phương mình; cơ quan </a:t>
            </a:r>
            <a:r>
              <a:rPr lang="en-US" sz="2100" b="1" kern="0" smtClean="0">
                <a:solidFill>
                  <a:srgbClr val="0000FF"/>
                </a:solidFill>
                <a:latin typeface="Arial" charset="0"/>
              </a:rPr>
              <a:t>LĐTBXH địa </a:t>
            </a:r>
            <a:r>
              <a:rPr lang="en-US" sz="2100" b="1" kern="0">
                <a:solidFill>
                  <a:srgbClr val="0000FF"/>
                </a:solidFill>
                <a:latin typeface="Arial" charset="0"/>
              </a:rPr>
              <a:t>phương giúp </a:t>
            </a:r>
            <a:r>
              <a:rPr lang="en-US" sz="2100" b="1" kern="0" smtClean="0">
                <a:solidFill>
                  <a:srgbClr val="0000FF"/>
                </a:solidFill>
                <a:latin typeface="Arial" charset="0"/>
              </a:rPr>
              <a:t>UBND cùng cấp </a:t>
            </a:r>
            <a:r>
              <a:rPr lang="en-US" sz="2100" b="1" kern="0">
                <a:solidFill>
                  <a:srgbClr val="0000FF"/>
                </a:solidFill>
                <a:latin typeface="Arial" charset="0"/>
              </a:rPr>
              <a:t>trong việc thực hiện </a:t>
            </a:r>
            <a:r>
              <a:rPr lang="en-US" sz="2100" b="1" kern="0" smtClean="0">
                <a:solidFill>
                  <a:srgbClr val="0000FF"/>
                </a:solidFill>
                <a:latin typeface="Arial" charset="0"/>
              </a:rPr>
              <a:t>QLNN về </a:t>
            </a:r>
            <a:r>
              <a:rPr lang="en-US" sz="2100" b="1" kern="0">
                <a:solidFill>
                  <a:srgbClr val="0000FF"/>
                </a:solidFill>
                <a:latin typeface="Arial" charset="0"/>
              </a:rPr>
              <a:t>ưu đãi người có công với cách mạng tại địa phương</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5251570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marL="566738" indent="-457200" algn="ctr" eaLnBrk="1" hangingPunct="1">
              <a:lnSpc>
                <a:spcPct val="114000"/>
              </a:lnSpc>
              <a:spcBef>
                <a:spcPts val="1200"/>
              </a:spcBef>
              <a:spcAft>
                <a:spcPts val="0"/>
              </a:spcAft>
              <a:defRPr/>
            </a:pPr>
            <a:r>
              <a:rPr lang="en-US" sz="2200" b="1" smtClean="0">
                <a:solidFill>
                  <a:srgbClr val="FF0000"/>
                </a:solidFill>
                <a:latin typeface="Arial" panose="020B0604020202020204" pitchFamily="34" charset="0"/>
                <a:cs typeface="Arial" panose="020B0604020202020204" pitchFamily="34" charset="0"/>
              </a:rPr>
              <a:t>Điều 34a. Bộ LĐTBXH trong </a:t>
            </a:r>
            <a:r>
              <a:rPr lang="en-US" sz="2200" b="1">
                <a:solidFill>
                  <a:srgbClr val="FF0000"/>
                </a:solidFill>
                <a:latin typeface="Arial" panose="020B0604020202020204" pitchFamily="34" charset="0"/>
                <a:cs typeface="Arial" panose="020B0604020202020204" pitchFamily="34" charset="0"/>
              </a:rPr>
              <a:t>phạm vi nhiệm vụ, quyền hạn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của </a:t>
            </a:r>
            <a:r>
              <a:rPr lang="en-US" sz="2200" b="1">
                <a:solidFill>
                  <a:srgbClr val="FF0000"/>
                </a:solidFill>
                <a:latin typeface="Arial" panose="020B0604020202020204" pitchFamily="34" charset="0"/>
                <a:cs typeface="Arial" panose="020B0604020202020204" pitchFamily="34" charset="0"/>
              </a:rPr>
              <a:t>mình có trách nhiệm sau đây:</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Xây </a:t>
            </a:r>
            <a:r>
              <a:rPr lang="en-US" sz="1800" b="1" kern="0">
                <a:solidFill>
                  <a:srgbClr val="0000FF"/>
                </a:solidFill>
                <a:latin typeface="Arial" charset="0"/>
              </a:rPr>
              <a:t>dựng và trình cơ quan có thẩm quyền ban hành hoặc ban hành theo thẩm quyền văn bản </a:t>
            </a:r>
            <a:r>
              <a:rPr lang="en-US" sz="1800" b="1" kern="0" smtClean="0">
                <a:solidFill>
                  <a:srgbClr val="0000FF"/>
                </a:solidFill>
                <a:latin typeface="Arial" charset="0"/>
              </a:rPr>
              <a:t>QPPL về </a:t>
            </a:r>
            <a:r>
              <a:rPr lang="en-US" sz="1800" b="1" kern="0">
                <a:solidFill>
                  <a:srgbClr val="0000FF"/>
                </a:solidFill>
                <a:latin typeface="Arial" charset="0"/>
              </a:rPr>
              <a:t>người có công với cách </a:t>
            </a:r>
            <a:r>
              <a:rPr lang="en-US" sz="1800" b="1" kern="0" smtClean="0">
                <a:solidFill>
                  <a:srgbClr val="0000FF"/>
                </a:solidFill>
                <a:latin typeface="Arial" charset="0"/>
              </a:rPr>
              <a:t>mạng;</a:t>
            </a:r>
          </a:p>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Quy </a:t>
            </a:r>
            <a:r>
              <a:rPr lang="en-US" sz="1800" b="1" kern="0">
                <a:solidFill>
                  <a:srgbClr val="0000FF"/>
                </a:solidFill>
                <a:latin typeface="Arial" charset="0"/>
              </a:rPr>
              <a:t>hoạch, tổ chức quản lý hệ thống cơ sở xã hội nuôi dưỡng, điều dưỡng người có công với cách </a:t>
            </a:r>
            <a:r>
              <a:rPr lang="en-US" sz="1800" b="1" kern="0" smtClean="0">
                <a:solidFill>
                  <a:srgbClr val="0000FF"/>
                </a:solidFill>
                <a:latin typeface="Arial" charset="0"/>
              </a:rPr>
              <a:t>mạng;</a:t>
            </a:r>
          </a:p>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Quy </a:t>
            </a:r>
            <a:r>
              <a:rPr lang="en-US" sz="1800" b="1" kern="0">
                <a:solidFill>
                  <a:srgbClr val="0000FF"/>
                </a:solidFill>
                <a:latin typeface="Arial" charset="0"/>
              </a:rPr>
              <a:t>hoạch, hướng dẫn thực hiện quy hoạch các công trình ghi công liệt sĩ; quy định về công tác quản lý các công trình ghi công liệt </a:t>
            </a:r>
            <a:r>
              <a:rPr lang="en-US" sz="1800" b="1" kern="0" smtClean="0">
                <a:solidFill>
                  <a:srgbClr val="0000FF"/>
                </a:solidFill>
                <a:latin typeface="Arial" charset="0"/>
              </a:rPr>
              <a:t>sĩ;</a:t>
            </a:r>
          </a:p>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Hướng </a:t>
            </a:r>
            <a:r>
              <a:rPr lang="en-US" sz="1800" b="1" kern="0">
                <a:solidFill>
                  <a:srgbClr val="0000FF"/>
                </a:solidFill>
                <a:latin typeface="Arial" charset="0"/>
              </a:rPr>
              <a:t>dẫn, chỉ đạo công tác tiếp nhận hài cốt liệt sĩ, xác định danh tính hài cốt liệt sĩ còn thiếu thông tin và thông tin về mộ liệt </a:t>
            </a:r>
            <a:r>
              <a:rPr lang="en-US" sz="1800" b="1" kern="0" smtClean="0">
                <a:solidFill>
                  <a:srgbClr val="0000FF"/>
                </a:solidFill>
                <a:latin typeface="Arial" charset="0"/>
              </a:rPr>
              <a:t>sĩ;</a:t>
            </a:r>
          </a:p>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Chủ </a:t>
            </a:r>
            <a:r>
              <a:rPr lang="en-US" sz="1800" b="1" kern="0">
                <a:solidFill>
                  <a:srgbClr val="0000FF"/>
                </a:solidFill>
                <a:latin typeface="Arial" charset="0"/>
              </a:rPr>
              <a:t>trì, phối hợp với các bộ, ngành, địa phương, các tổ chức chính trị - xã hội tổ chức các phong trào đền ơn đáp nghĩa, quản lý Quỹ Đền ơn đáp nghĩa; tuyên truyền, vận động, tổng kết, đánh giá, nhân rộng điển hình tiên tiến và công tác thi đua, khen thưởng trong lĩnh vực người có công với cách </a:t>
            </a:r>
            <a:r>
              <a:rPr lang="en-US" sz="1800" b="1" kern="0" smtClean="0">
                <a:solidFill>
                  <a:srgbClr val="0000FF"/>
                </a:solidFill>
                <a:latin typeface="Arial" charset="0"/>
              </a:rPr>
              <a:t>mạng;</a:t>
            </a:r>
          </a:p>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Chủ </a:t>
            </a:r>
            <a:r>
              <a:rPr lang="en-US" sz="1800" b="1" kern="0">
                <a:solidFill>
                  <a:srgbClr val="0000FF"/>
                </a:solidFill>
                <a:latin typeface="Arial" charset="0"/>
              </a:rPr>
              <a:t>trì, phối hợp với các bộ, cơ quan ngang bộ có liên quan quy định chế độ, định mức, phương thức trang cấp dụng cụ chỉnh hình và phương tiện trợ giúp cho người có công với cách </a:t>
            </a:r>
            <a:r>
              <a:rPr lang="en-US" sz="1800" b="1" kern="0" smtClean="0">
                <a:solidFill>
                  <a:srgbClr val="0000FF"/>
                </a:solidFill>
                <a:latin typeface="Arial" charset="0"/>
              </a:rPr>
              <a:t>mạng;</a:t>
            </a:r>
          </a:p>
          <a:p>
            <a:pPr marL="566738" indent="-457200" algn="just" eaLnBrk="1" hangingPunct="1">
              <a:spcBef>
                <a:spcPts val="600"/>
              </a:spcBef>
              <a:spcAft>
                <a:spcPts val="0"/>
              </a:spcAft>
              <a:buClr>
                <a:srgbClr val="FF0000"/>
              </a:buClr>
              <a:buFont typeface="+mj-lt"/>
              <a:buAutoNum type="arabicPeriod"/>
              <a:defRPr/>
            </a:pPr>
            <a:r>
              <a:rPr lang="en-US" sz="1800" b="1" kern="0" smtClean="0">
                <a:solidFill>
                  <a:srgbClr val="0000FF"/>
                </a:solidFill>
                <a:latin typeface="Arial" charset="0"/>
              </a:rPr>
              <a:t>Thanh </a:t>
            </a:r>
            <a:r>
              <a:rPr lang="en-US" sz="1800" b="1" kern="0">
                <a:solidFill>
                  <a:srgbClr val="0000FF"/>
                </a:solidFill>
                <a:latin typeface="Arial" charset="0"/>
              </a:rPr>
              <a:t>tra, kiểm tra, giải quyết khiếu nại, tố cáo việc thực hiện pháp luật về người có công với cách </a:t>
            </a:r>
            <a:r>
              <a:rPr lang="en-US" sz="1800" b="1" kern="0" smtClean="0">
                <a:solidFill>
                  <a:srgbClr val="0000FF"/>
                </a:solidFill>
                <a:latin typeface="Arial" charset="0"/>
              </a:rPr>
              <a:t>mạng;</a:t>
            </a:r>
          </a:p>
        </p:txBody>
      </p:sp>
    </p:spTree>
    <p:extLst>
      <p:ext uri="{BB962C8B-B14F-4D97-AF65-F5344CB8AC3E}">
        <p14:creationId xmlns:p14="http://schemas.microsoft.com/office/powerpoint/2010/main" val="26631843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200" b="1" smtClean="0">
                <a:solidFill>
                  <a:srgbClr val="FF0000"/>
                </a:solidFill>
                <a:latin typeface="Arial" panose="020B0604020202020204" pitchFamily="34" charset="0"/>
                <a:cs typeface="Arial" panose="020B0604020202020204" pitchFamily="34" charset="0"/>
              </a:rPr>
              <a:t>C</a:t>
            </a:r>
            <a:r>
              <a:rPr lang="en-US" sz="2200" b="1">
                <a:solidFill>
                  <a:srgbClr val="FF0000"/>
                </a:solidFill>
                <a:latin typeface="Arial" panose="020B0604020202020204" pitchFamily="34" charset="0"/>
                <a:cs typeface="Arial" panose="020B0604020202020204" pitchFamily="34" charset="0"/>
              </a:rPr>
              <a:t>HƯƠNG </a:t>
            </a:r>
            <a:r>
              <a:rPr lang="en-US" sz="2200" b="1" smtClean="0">
                <a:solidFill>
                  <a:srgbClr val="FF0000"/>
                </a:solidFill>
                <a:latin typeface="Arial" panose="020B0604020202020204" pitchFamily="34" charset="0"/>
                <a:cs typeface="Arial" panose="020B0604020202020204" pitchFamily="34" charset="0"/>
              </a:rPr>
              <a:t>III. TRÁCH </a:t>
            </a:r>
            <a:r>
              <a:rPr lang="en-US" sz="2200" b="1">
                <a:solidFill>
                  <a:srgbClr val="FF0000"/>
                </a:solidFill>
                <a:latin typeface="Arial" panose="020B0604020202020204" pitchFamily="34" charset="0"/>
                <a:cs typeface="Arial" panose="020B0604020202020204" pitchFamily="34" charset="0"/>
              </a:rPr>
              <a:t>NHIỆM CỦA CƠ QUAN QUẢN LÝ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  NHÀ </a:t>
            </a:r>
            <a:r>
              <a:rPr lang="en-US" sz="2200" b="1">
                <a:solidFill>
                  <a:srgbClr val="FF0000"/>
                </a:solidFill>
                <a:latin typeface="Arial" panose="020B0604020202020204" pitchFamily="34" charset="0"/>
                <a:cs typeface="Arial" panose="020B0604020202020204" pitchFamily="34" charset="0"/>
              </a:rPr>
              <a:t>NƯỚC VỀ ƯU ĐÃI NGƯỜI CÓ CÔNG VỚI CÁCH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800"/>
              </a:spcBef>
              <a:spcAft>
                <a:spcPts val="0"/>
              </a:spcAft>
              <a:buClr>
                <a:srgbClr val="FF0000"/>
              </a:buClr>
              <a:buFont typeface="Wingdings" pitchFamily="2" charset="2"/>
              <a:buChar char="v"/>
              <a:defRPr/>
            </a:pPr>
            <a:r>
              <a:rPr lang="en-US" sz="2000" b="1" kern="0" smtClean="0">
                <a:solidFill>
                  <a:srgbClr val="FF0066"/>
                </a:solidFill>
                <a:latin typeface="Arial" charset="0"/>
              </a:rPr>
              <a:t>Điều </a:t>
            </a:r>
            <a:r>
              <a:rPr lang="en-US" sz="2000" b="1" kern="0">
                <a:solidFill>
                  <a:srgbClr val="FF0066"/>
                </a:solidFill>
                <a:latin typeface="Arial" charset="0"/>
              </a:rPr>
              <a:t>35</a:t>
            </a:r>
          </a:p>
          <a:p>
            <a:pPr marL="566738"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Bộ </a:t>
            </a:r>
            <a:r>
              <a:rPr lang="en-US" sz="2000" b="1" kern="0">
                <a:solidFill>
                  <a:srgbClr val="0000FF"/>
                </a:solidFill>
                <a:latin typeface="Arial" charset="0"/>
              </a:rPr>
              <a:t>Quốc phòng chỉ đạo công tác xác minh, cung cấp thông tin, tổ chức tìm kiếm, quy tập hài cốt liệt sĩ trong và ngoài nước; ban hành theo thẩm quyền và tổ chức thực hiện chính sách, chế độ của Pháp lệnh </a:t>
            </a:r>
            <a:r>
              <a:rPr lang="en-US" sz="2000" b="1" kern="0" smtClean="0">
                <a:solidFill>
                  <a:srgbClr val="0000FF"/>
                </a:solidFill>
                <a:latin typeface="Arial" charset="0"/>
              </a:rPr>
              <a:t>này.</a:t>
            </a:r>
          </a:p>
          <a:p>
            <a:pPr marL="566738" indent="-457200" algn="just" eaLnBrk="1" hangingPunct="1">
              <a:lnSpc>
                <a:spcPct val="110000"/>
              </a:lnSpc>
              <a:spcBef>
                <a:spcPts val="800"/>
              </a:spcBef>
              <a:spcAft>
                <a:spcPts val="0"/>
              </a:spcAft>
              <a:buClr>
                <a:srgbClr val="FF0000"/>
              </a:buClr>
              <a:buFont typeface="+mj-lt"/>
              <a:buAutoNum type="arabicPeriod"/>
              <a:defRPr/>
            </a:pPr>
            <a:r>
              <a:rPr lang="en-US" sz="2000" b="1" kern="0" smtClean="0">
                <a:solidFill>
                  <a:srgbClr val="0000FF"/>
                </a:solidFill>
                <a:latin typeface="Arial" charset="0"/>
              </a:rPr>
              <a:t>Bộ </a:t>
            </a:r>
            <a:r>
              <a:rPr lang="en-US" sz="2000" b="1" kern="0">
                <a:solidFill>
                  <a:srgbClr val="0000FF"/>
                </a:solidFill>
                <a:latin typeface="Arial" charset="0"/>
              </a:rPr>
              <a:t>Công an ban hành theo thẩm quyền và tổ chức thực hiện chính sách, chế độ ưu đãi người có công với cách mạng do Bộ Công an trực tiếp quản lý theo quy định của Pháp lệnh </a:t>
            </a:r>
            <a:r>
              <a:rPr lang="en-US" sz="2000" b="1" kern="0" smtClean="0">
                <a:solidFill>
                  <a:srgbClr val="0000FF"/>
                </a:solidFill>
                <a:latin typeface="Arial" charset="0"/>
              </a:rPr>
              <a:t>này.</a:t>
            </a:r>
          </a:p>
          <a:p>
            <a:pPr marL="574675" indent="-520700" algn="just" eaLnBrk="1" hangingPunct="1">
              <a:lnSpc>
                <a:spcPct val="110000"/>
              </a:lnSpc>
              <a:spcBef>
                <a:spcPts val="800"/>
              </a:spcBef>
              <a:spcAft>
                <a:spcPts val="0"/>
              </a:spcAft>
              <a:buClr>
                <a:srgbClr val="FF0000"/>
              </a:buClr>
              <a:buFont typeface="Wingdings" pitchFamily="2" charset="2"/>
              <a:buChar char="v"/>
              <a:defRPr/>
            </a:pPr>
            <a:r>
              <a:rPr lang="en-US" sz="2000" b="1" kern="0">
                <a:solidFill>
                  <a:srgbClr val="FF0066"/>
                </a:solidFill>
                <a:latin typeface="Arial" charset="0"/>
              </a:rPr>
              <a:t>Điều 36</a:t>
            </a:r>
          </a:p>
          <a:p>
            <a:pPr marL="573088" indent="0" algn="just" eaLnBrk="1" hangingPunct="1">
              <a:lnSpc>
                <a:spcPct val="110000"/>
              </a:lnSpc>
              <a:spcBef>
                <a:spcPts val="800"/>
              </a:spcBef>
              <a:spcAft>
                <a:spcPts val="0"/>
              </a:spcAft>
              <a:buClr>
                <a:srgbClr val="FF0000"/>
              </a:buClr>
              <a:buNone/>
              <a:defRPr/>
            </a:pPr>
            <a:r>
              <a:rPr lang="en-US" sz="2000" b="1" kern="0" smtClean="0">
                <a:solidFill>
                  <a:srgbClr val="0000FF"/>
                </a:solidFill>
                <a:latin typeface="Arial" charset="0"/>
              </a:rPr>
              <a:t>Bộ </a:t>
            </a:r>
            <a:r>
              <a:rPr lang="en-US" sz="2000" b="1" kern="0">
                <a:solidFill>
                  <a:srgbClr val="0000FF"/>
                </a:solidFill>
                <a:latin typeface="Arial" charset="0"/>
              </a:rPr>
              <a:t>Tài chính bảo đảm ngân sách, hướng dẫn, kiểm tra việc sử dụng ngân sách thực hiện chế độ ưu đãi người có công với cách mạng; hướng dẫn, chỉ đạo, tổ chức thực hiện việc miễn, giảm thuế đối với người có công với cách mạng và hỗ trợ cơ sở vật chất, nguồn vốn cho các cơ sở sản xuất, kinh doanh, trường, lớp dạy nghề cho thương binh, bệnh binh</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0054765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200" b="1" smtClean="0">
                <a:solidFill>
                  <a:srgbClr val="FF0000"/>
                </a:solidFill>
                <a:latin typeface="Arial" panose="020B0604020202020204" pitchFamily="34" charset="0"/>
                <a:cs typeface="Arial" panose="020B0604020202020204" pitchFamily="34" charset="0"/>
              </a:rPr>
              <a:t>C</a:t>
            </a:r>
            <a:r>
              <a:rPr lang="en-US" sz="2200" b="1">
                <a:solidFill>
                  <a:srgbClr val="FF0000"/>
                </a:solidFill>
                <a:latin typeface="Arial" panose="020B0604020202020204" pitchFamily="34" charset="0"/>
                <a:cs typeface="Arial" panose="020B0604020202020204" pitchFamily="34" charset="0"/>
              </a:rPr>
              <a:t>HƯƠNG </a:t>
            </a:r>
            <a:r>
              <a:rPr lang="en-US" sz="2200" b="1" smtClean="0">
                <a:solidFill>
                  <a:srgbClr val="FF0000"/>
                </a:solidFill>
                <a:latin typeface="Arial" panose="020B0604020202020204" pitchFamily="34" charset="0"/>
                <a:cs typeface="Arial" panose="020B0604020202020204" pitchFamily="34" charset="0"/>
              </a:rPr>
              <a:t>III. TRÁCH </a:t>
            </a:r>
            <a:r>
              <a:rPr lang="en-US" sz="2200" b="1">
                <a:solidFill>
                  <a:srgbClr val="FF0000"/>
                </a:solidFill>
                <a:latin typeface="Arial" panose="020B0604020202020204" pitchFamily="34" charset="0"/>
                <a:cs typeface="Arial" panose="020B0604020202020204" pitchFamily="34" charset="0"/>
              </a:rPr>
              <a:t>NHIỆM CỦA CƠ QUAN QUẢN LÝ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  NHÀ </a:t>
            </a:r>
            <a:r>
              <a:rPr lang="en-US" sz="2200" b="1">
                <a:solidFill>
                  <a:srgbClr val="FF0000"/>
                </a:solidFill>
                <a:latin typeface="Arial" panose="020B0604020202020204" pitchFamily="34" charset="0"/>
                <a:cs typeface="Arial" panose="020B0604020202020204" pitchFamily="34" charset="0"/>
              </a:rPr>
              <a:t>NƯỚC VỀ ƯU ĐÃI NGƯỜI CÓ CÔNG VỚI CÁCH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10000"/>
              </a:lnSpc>
              <a:spcBef>
                <a:spcPts val="800"/>
              </a:spcBef>
              <a:spcAft>
                <a:spcPts val="0"/>
              </a:spcAft>
              <a:buClr>
                <a:srgbClr val="FF0000"/>
              </a:buClr>
              <a:buFont typeface="Wingdings" pitchFamily="2" charset="2"/>
              <a:buChar char="v"/>
              <a:defRPr/>
            </a:pPr>
            <a:r>
              <a:rPr lang="en-US" sz="2100" b="1" kern="0" smtClean="0">
                <a:solidFill>
                  <a:srgbClr val="FF0066"/>
                </a:solidFill>
                <a:latin typeface="Arial" charset="0"/>
              </a:rPr>
              <a:t>Điều 37</a:t>
            </a:r>
            <a:endParaRPr lang="en-US" sz="2100" b="1" kern="0">
              <a:solidFill>
                <a:srgbClr val="FF0066"/>
              </a:solidFill>
              <a:latin typeface="Arial" charset="0"/>
            </a:endParaRPr>
          </a:p>
          <a:p>
            <a:pPr marL="573088" indent="0" algn="just" eaLnBrk="1" hangingPunct="1">
              <a:lnSpc>
                <a:spcPct val="110000"/>
              </a:lnSpc>
              <a:spcBef>
                <a:spcPts val="800"/>
              </a:spcBef>
              <a:spcAft>
                <a:spcPts val="0"/>
              </a:spcAft>
              <a:buClr>
                <a:srgbClr val="FF0000"/>
              </a:buClr>
              <a:buNone/>
              <a:defRPr/>
            </a:pPr>
            <a:r>
              <a:rPr lang="en-US" sz="2100" b="1" kern="0" smtClean="0">
                <a:solidFill>
                  <a:srgbClr val="0000FF"/>
                </a:solidFill>
                <a:latin typeface="Arial" charset="0"/>
              </a:rPr>
              <a:t>Bộ </a:t>
            </a:r>
            <a:r>
              <a:rPr lang="en-US" sz="2100" b="1" kern="0">
                <a:solidFill>
                  <a:srgbClr val="0000FF"/>
                </a:solidFill>
                <a:latin typeface="Arial" charset="0"/>
              </a:rPr>
              <a:t>Xây dựng hướng dẫn thực hiện chế độ ưu đãi về hỗ trợ cải thiện nhà ở đối với người có công với cách mạng theo quy định của Pháp lệnh này phù hợp với khả năng của Nhà nước và địa </a:t>
            </a:r>
            <a:r>
              <a:rPr lang="en-US" sz="2100" b="1" kern="0" smtClean="0">
                <a:solidFill>
                  <a:srgbClr val="0000FF"/>
                </a:solidFill>
                <a:latin typeface="Arial" charset="0"/>
              </a:rPr>
              <a:t>phương.</a:t>
            </a:r>
          </a:p>
          <a:p>
            <a:pPr marL="574675" indent="-465138" algn="just" eaLnBrk="1" hangingPunct="1">
              <a:lnSpc>
                <a:spcPct val="110000"/>
              </a:lnSpc>
              <a:spcBef>
                <a:spcPts val="800"/>
              </a:spcBef>
              <a:spcAft>
                <a:spcPts val="0"/>
              </a:spcAft>
              <a:buClr>
                <a:srgbClr val="FF0000"/>
              </a:buClr>
              <a:buFont typeface="Wingdings" pitchFamily="2" charset="2"/>
              <a:buChar char="v"/>
              <a:defRPr/>
            </a:pPr>
            <a:r>
              <a:rPr lang="en-US" sz="2100" b="1" kern="0" smtClean="0">
                <a:solidFill>
                  <a:srgbClr val="FF0066"/>
                </a:solidFill>
                <a:latin typeface="Arial" charset="0"/>
              </a:rPr>
              <a:t>Điều 38</a:t>
            </a:r>
          </a:p>
          <a:p>
            <a:pPr marL="573088" indent="0" algn="just" eaLnBrk="1" hangingPunct="1">
              <a:lnSpc>
                <a:spcPct val="110000"/>
              </a:lnSpc>
              <a:spcBef>
                <a:spcPts val="800"/>
              </a:spcBef>
              <a:spcAft>
                <a:spcPts val="0"/>
              </a:spcAft>
              <a:buClr>
                <a:srgbClr val="FF0000"/>
              </a:buClr>
              <a:buNone/>
              <a:defRPr/>
            </a:pPr>
            <a:r>
              <a:rPr lang="en-US" sz="2100" b="1" kern="0" smtClean="0">
                <a:solidFill>
                  <a:srgbClr val="0000FF"/>
                </a:solidFill>
                <a:latin typeface="Arial" charset="0"/>
              </a:rPr>
              <a:t>Bộ </a:t>
            </a:r>
            <a:r>
              <a:rPr lang="en-US" sz="2100" b="1" kern="0">
                <a:solidFill>
                  <a:srgbClr val="0000FF"/>
                </a:solidFill>
                <a:latin typeface="Arial" charset="0"/>
              </a:rPr>
              <a:t>Tài nguyên và Môi trường hướng dẫn thực hiện chế độ ưu đãi đối với người sử dụng đất là người có công với cách mạng; đất dành riêng cho các công trình ghi công liệt sĩ, các cơ sở sản xuất, kinh doanh của thương binh, bệnh binh, cơ sở nuôi dưỡng, điều dưỡng, chỉnh hình, phục hồi chức năng cho thương binh, bệnh binh và những người có công với cách mạng khác</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18396272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vi-VN" sz="2200" b="1" smtClean="0">
                <a:solidFill>
                  <a:srgbClr val="FF0000"/>
                </a:solidFill>
                <a:latin typeface="Arial" panose="020B0604020202020204" pitchFamily="34" charset="0"/>
                <a:cs typeface="Arial" panose="020B0604020202020204" pitchFamily="34" charset="0"/>
              </a:rPr>
              <a:t>C</a:t>
            </a:r>
            <a:r>
              <a:rPr lang="en-US" sz="2200" b="1">
                <a:solidFill>
                  <a:srgbClr val="FF0000"/>
                </a:solidFill>
                <a:latin typeface="Arial" panose="020B0604020202020204" pitchFamily="34" charset="0"/>
                <a:cs typeface="Arial" panose="020B0604020202020204" pitchFamily="34" charset="0"/>
              </a:rPr>
              <a:t>HƯƠNG </a:t>
            </a:r>
            <a:r>
              <a:rPr lang="en-US" sz="2200" b="1" smtClean="0">
                <a:solidFill>
                  <a:srgbClr val="FF0000"/>
                </a:solidFill>
                <a:latin typeface="Arial" panose="020B0604020202020204" pitchFamily="34" charset="0"/>
                <a:cs typeface="Arial" panose="020B0604020202020204" pitchFamily="34" charset="0"/>
              </a:rPr>
              <a:t>III. TRÁCH </a:t>
            </a:r>
            <a:r>
              <a:rPr lang="en-US" sz="2200" b="1">
                <a:solidFill>
                  <a:srgbClr val="FF0000"/>
                </a:solidFill>
                <a:latin typeface="Arial" panose="020B0604020202020204" pitchFamily="34" charset="0"/>
                <a:cs typeface="Arial" panose="020B0604020202020204" pitchFamily="34" charset="0"/>
              </a:rPr>
              <a:t>NHIỆM CỦA CƠ QUAN QUẢN LÝ </a:t>
            </a:r>
            <a:r>
              <a:rPr lang="en-US" sz="2200" b="1" smtClean="0">
                <a:solidFill>
                  <a:srgbClr val="FF0000"/>
                </a:solidFill>
                <a:latin typeface="Arial" panose="020B0604020202020204" pitchFamily="34" charset="0"/>
                <a:cs typeface="Arial" panose="020B0604020202020204" pitchFamily="34" charset="0"/>
              </a:rPr>
              <a:t/>
            </a:r>
            <a:br>
              <a:rPr lang="en-US" sz="2200" b="1" smtClean="0">
                <a:solidFill>
                  <a:srgbClr val="FF0000"/>
                </a:solidFill>
                <a:latin typeface="Arial" panose="020B0604020202020204" pitchFamily="34" charset="0"/>
                <a:cs typeface="Arial" panose="020B0604020202020204" pitchFamily="34" charset="0"/>
              </a:rPr>
            </a:br>
            <a:r>
              <a:rPr lang="en-US" sz="2200" b="1" smtClean="0">
                <a:solidFill>
                  <a:srgbClr val="FF0000"/>
                </a:solidFill>
                <a:latin typeface="Arial" panose="020B0604020202020204" pitchFamily="34" charset="0"/>
                <a:cs typeface="Arial" panose="020B0604020202020204" pitchFamily="34" charset="0"/>
              </a:rPr>
              <a:t>  NHÀ </a:t>
            </a:r>
            <a:r>
              <a:rPr lang="en-US" sz="2200" b="1">
                <a:solidFill>
                  <a:srgbClr val="FF0000"/>
                </a:solidFill>
                <a:latin typeface="Arial" panose="020B0604020202020204" pitchFamily="34" charset="0"/>
                <a:cs typeface="Arial" panose="020B0604020202020204" pitchFamily="34" charset="0"/>
              </a:rPr>
              <a:t>NƯỚC VỀ ƯU ĐÃI NGƯỜI CÓ CÔNG VỚI CÁCH MẠNG</a:t>
            </a: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566738"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39. Bộ </a:t>
            </a:r>
            <a:r>
              <a:rPr lang="en-US" sz="2000" b="1" kern="0">
                <a:solidFill>
                  <a:srgbClr val="FF0066"/>
                </a:solidFill>
                <a:latin typeface="Arial" charset="0"/>
              </a:rPr>
              <a:t>Nông nghiệp và Phát triển nông </a:t>
            </a:r>
            <a:r>
              <a:rPr lang="en-US" sz="2000" b="1" kern="0" smtClean="0">
                <a:solidFill>
                  <a:srgbClr val="FF0066"/>
                </a:solidFill>
                <a:latin typeface="Arial" charset="0"/>
              </a:rPr>
              <a:t>thôn</a:t>
            </a:r>
          </a:p>
          <a:p>
            <a:pPr marL="566738"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40. Bộ </a:t>
            </a:r>
            <a:r>
              <a:rPr lang="en-US" sz="2000" b="1" kern="0">
                <a:solidFill>
                  <a:srgbClr val="FF0066"/>
                </a:solidFill>
                <a:latin typeface="Arial" charset="0"/>
              </a:rPr>
              <a:t>Y tế có trách nhiệm sau </a:t>
            </a:r>
            <a:r>
              <a:rPr lang="en-US" sz="2000" b="1" kern="0" smtClean="0">
                <a:solidFill>
                  <a:srgbClr val="FF0066"/>
                </a:solidFill>
                <a:latin typeface="Arial" charset="0"/>
              </a:rPr>
              <a:t>đây:</a:t>
            </a:r>
          </a:p>
          <a:p>
            <a:pPr marL="566738" indent="-457200" algn="just" eaLnBrk="1" hangingPunct="1">
              <a:lnSpc>
                <a:spcPct val="105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Quy </a:t>
            </a:r>
            <a:r>
              <a:rPr lang="en-US" sz="2000" b="1" kern="0">
                <a:solidFill>
                  <a:srgbClr val="0000FF"/>
                </a:solidFill>
                <a:latin typeface="Arial" charset="0"/>
              </a:rPr>
              <a:t>định điều kiện, tiêu chuẩn, quy chế chuyên môn, kỹ thuật bảo đảm việc xác nhận, giám định sức khỏe đối với thương binh, bệnh binh, người hoạt động kháng chiến bị nhiễm chất độc hóa học và con đẻ của người hoạt động kháng chiến bị nhiễm chất độc hóa học bị dị dạng, dị tật; chăm sóc và bảo vệ sức khỏe, bảo hiểm y tế đối với người có công với cách </a:t>
            </a:r>
            <a:r>
              <a:rPr lang="en-US" sz="2000" b="1" kern="0" smtClean="0">
                <a:solidFill>
                  <a:srgbClr val="0000FF"/>
                </a:solidFill>
                <a:latin typeface="Arial" charset="0"/>
              </a:rPr>
              <a:t>mạng;</a:t>
            </a:r>
          </a:p>
          <a:p>
            <a:pPr marL="566738" indent="-457200" algn="just" eaLnBrk="1" hangingPunct="1">
              <a:lnSpc>
                <a:spcPct val="105000"/>
              </a:lnSpc>
              <a:spcBef>
                <a:spcPts val="600"/>
              </a:spcBef>
              <a:spcAft>
                <a:spcPts val="0"/>
              </a:spcAft>
              <a:buClr>
                <a:srgbClr val="FF0000"/>
              </a:buClr>
              <a:buFont typeface="+mj-lt"/>
              <a:buAutoNum type="arabicPeriod"/>
              <a:defRPr/>
            </a:pPr>
            <a:r>
              <a:rPr lang="en-US" sz="2000" b="1" kern="0" smtClean="0">
                <a:solidFill>
                  <a:srgbClr val="0000FF"/>
                </a:solidFill>
                <a:latin typeface="Arial" charset="0"/>
              </a:rPr>
              <a:t>Tổ </a:t>
            </a:r>
            <a:r>
              <a:rPr lang="en-US" sz="2000" b="1" kern="0">
                <a:solidFill>
                  <a:srgbClr val="0000FF"/>
                </a:solidFill>
                <a:latin typeface="Arial" charset="0"/>
              </a:rPr>
              <a:t>chức khám, giám định đối với thương binh, bệnh binh, người hoạt động kháng chiến bị nhiễm chất độc hoá học và con đẻ của người hoạt động kháng chiến bị nhiễm chất độc hóa học bị dị dạng, dị </a:t>
            </a:r>
            <a:r>
              <a:rPr lang="en-US" sz="2000" b="1" kern="0" smtClean="0">
                <a:solidFill>
                  <a:srgbClr val="0000FF"/>
                </a:solidFill>
                <a:latin typeface="Arial" charset="0"/>
              </a:rPr>
              <a:t>tật.</a:t>
            </a:r>
          </a:p>
          <a:p>
            <a:pPr marL="566738" indent="-457200" algn="just" eaLnBrk="1" hangingPunct="1">
              <a:lnSpc>
                <a:spcPct val="105000"/>
              </a:lnSpc>
              <a:spcBef>
                <a:spcPts val="600"/>
              </a:spcBef>
              <a:spcAft>
                <a:spcPts val="0"/>
              </a:spcAft>
              <a:buClr>
                <a:srgbClr val="FF0000"/>
              </a:buClr>
              <a:buFont typeface="Wingdings" pitchFamily="2" charset="2"/>
              <a:buChar char="v"/>
              <a:defRPr/>
            </a:pPr>
            <a:r>
              <a:rPr lang="en-US" sz="2000" b="1" kern="0" smtClean="0">
                <a:solidFill>
                  <a:srgbClr val="FF0066"/>
                </a:solidFill>
                <a:latin typeface="Arial" charset="0"/>
              </a:rPr>
              <a:t>Điều 41. Bộ GDĐT</a:t>
            </a:r>
            <a:r>
              <a:rPr lang="en-US" sz="2000" b="1" kern="0" smtClean="0">
                <a:solidFill>
                  <a:srgbClr val="0000FF"/>
                </a:solidFill>
                <a:latin typeface="Arial" charset="0"/>
              </a:rPr>
              <a:t>, </a:t>
            </a:r>
            <a:r>
              <a:rPr lang="en-US" sz="2000" b="1" kern="0">
                <a:solidFill>
                  <a:srgbClr val="0000FF"/>
                </a:solidFill>
                <a:latin typeface="Arial" charset="0"/>
              </a:rPr>
              <a:t>Bộ </a:t>
            </a:r>
            <a:r>
              <a:rPr lang="en-US" sz="2000" b="1" kern="0" smtClean="0">
                <a:solidFill>
                  <a:srgbClr val="0000FF"/>
                </a:solidFill>
                <a:latin typeface="Arial" charset="0"/>
              </a:rPr>
              <a:t>LĐTBXH hướng </a:t>
            </a:r>
            <a:r>
              <a:rPr lang="en-US" sz="2000" b="1" kern="0">
                <a:solidFill>
                  <a:srgbClr val="0000FF"/>
                </a:solidFill>
                <a:latin typeface="Arial" charset="0"/>
              </a:rPr>
              <a:t>dẫn thực hiện chế độ ưu tiên, ưu đãi đối với người có công với cách mạng và con của họ theo học tại các cơ sở giáo dục và đào tạo, cơ sở dạy nghề thuộc hệ thống giáo dục quốc dân</a:t>
            </a:r>
            <a:r>
              <a:rPr lang="en-US" sz="2000" b="1" kern="0" smtClean="0">
                <a:solidFill>
                  <a:srgbClr val="0000FF"/>
                </a:solidFill>
                <a:latin typeface="Arial" charset="0"/>
              </a:rPr>
              <a:t>.</a:t>
            </a:r>
            <a:endParaRPr lang="en-US" sz="2000" b="1" kern="0">
              <a:solidFill>
                <a:srgbClr val="0000FF"/>
              </a:solidFill>
              <a:latin typeface="Arial" charset="0"/>
            </a:endParaRPr>
          </a:p>
        </p:txBody>
      </p:sp>
    </p:spTree>
    <p:extLst>
      <p:ext uri="{BB962C8B-B14F-4D97-AF65-F5344CB8AC3E}">
        <p14:creationId xmlns:p14="http://schemas.microsoft.com/office/powerpoint/2010/main" val="22588270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r>
              <a:rPr lang="en-US" sz="2400" b="1" smtClean="0">
                <a:solidFill>
                  <a:srgbClr val="FF0000"/>
                </a:solidFill>
                <a:latin typeface="Arial" panose="020B0604020202020204" pitchFamily="34" charset="0"/>
                <a:cs typeface="Arial" panose="020B0604020202020204" pitchFamily="34" charset="0"/>
              </a:rPr>
              <a:t>MỘT SỐ VĂN BẢN QUAN TRỌNG VỀ NGƯỜI CÓ CÔNG</a:t>
            </a:r>
            <a:endParaRPr lang="en-US" sz="2400" b="1">
              <a:solidFill>
                <a:srgbClr val="FF0000"/>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05000"/>
              </a:lnSpc>
              <a:spcBef>
                <a:spcPts val="800"/>
              </a:spcBef>
              <a:spcAft>
                <a:spcPts val="0"/>
              </a:spcAft>
              <a:buClr>
                <a:srgbClr val="FF0000"/>
              </a:buClr>
              <a:buFont typeface="Wingdings" pitchFamily="2" charset="2"/>
              <a:buChar char="Ø"/>
              <a:defRPr/>
            </a:pPr>
            <a:r>
              <a:rPr lang="en-US" sz="2100" b="1" kern="0" smtClean="0">
                <a:solidFill>
                  <a:srgbClr val="FF0066"/>
                </a:solidFill>
                <a:latin typeface="Arial" charset="0"/>
              </a:rPr>
              <a:t>Nghị định số </a:t>
            </a:r>
            <a:r>
              <a:rPr lang="en-US" sz="2100" b="1" kern="0">
                <a:solidFill>
                  <a:srgbClr val="FF0066"/>
                </a:solidFill>
                <a:latin typeface="Arial" charset="0"/>
              </a:rPr>
              <a:t>45/2006/NĐ-CP </a:t>
            </a:r>
            <a:r>
              <a:rPr lang="en-US" sz="2100" b="1" kern="0">
                <a:solidFill>
                  <a:srgbClr val="0000FF"/>
                </a:solidFill>
                <a:latin typeface="Arial" charset="0"/>
              </a:rPr>
              <a:t>ngày </a:t>
            </a:r>
            <a:r>
              <a:rPr lang="vi-VN" sz="2100" b="1" kern="0">
                <a:solidFill>
                  <a:srgbClr val="0000FF"/>
                </a:solidFill>
                <a:latin typeface="Arial" charset="0"/>
              </a:rPr>
              <a:t>28</a:t>
            </a:r>
            <a:r>
              <a:rPr lang="en-US" sz="2100" b="1" kern="0">
                <a:solidFill>
                  <a:srgbClr val="0000FF"/>
                </a:solidFill>
                <a:latin typeface="Arial" charset="0"/>
              </a:rPr>
              <a:t>/</a:t>
            </a:r>
            <a:r>
              <a:rPr lang="vi-VN" sz="2100" b="1" kern="0">
                <a:solidFill>
                  <a:srgbClr val="0000FF"/>
                </a:solidFill>
                <a:latin typeface="Arial" charset="0"/>
              </a:rPr>
              <a:t>4</a:t>
            </a:r>
            <a:r>
              <a:rPr lang="en-US" sz="2100" b="1" kern="0">
                <a:solidFill>
                  <a:srgbClr val="0000FF"/>
                </a:solidFill>
                <a:latin typeface="Arial" charset="0"/>
              </a:rPr>
              <a:t>/</a:t>
            </a:r>
            <a:r>
              <a:rPr lang="vi-VN" sz="2100" b="1" kern="0">
                <a:solidFill>
                  <a:srgbClr val="0000FF"/>
                </a:solidFill>
                <a:latin typeface="Arial" charset="0"/>
              </a:rPr>
              <a:t>2006</a:t>
            </a:r>
            <a:r>
              <a:rPr lang="en-US" sz="2100" b="1" kern="0">
                <a:solidFill>
                  <a:srgbClr val="0000FF"/>
                </a:solidFill>
                <a:latin typeface="Arial" charset="0"/>
              </a:rPr>
              <a:t> của Chính phủ ban hành Điều lệ quản lý và sử dụng Quỹ Đền ơn đáp nghĩa</a:t>
            </a:r>
            <a:r>
              <a:rPr lang="en-US" sz="2100" b="1" kern="0" smtClean="0">
                <a:solidFill>
                  <a:srgbClr val="0000FF"/>
                </a:solidFill>
                <a:latin typeface="Arial" charset="0"/>
              </a:rPr>
              <a:t>.</a:t>
            </a:r>
            <a:endParaRPr lang="en-US" sz="2100" b="1" ker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Wingdings" pitchFamily="2" charset="2"/>
              <a:buChar char="Ø"/>
              <a:defRPr/>
            </a:pPr>
            <a:r>
              <a:rPr lang="en-US" sz="2100" b="1" kern="0" smtClean="0">
                <a:solidFill>
                  <a:srgbClr val="FF0066"/>
                </a:solidFill>
                <a:latin typeface="Arial" charset="0"/>
              </a:rPr>
              <a:t>Nghị định số 31/2013/NĐ-CP </a:t>
            </a:r>
            <a:r>
              <a:rPr lang="en-US" sz="2100" b="1" kern="0">
                <a:solidFill>
                  <a:srgbClr val="0000FF"/>
                </a:solidFill>
                <a:latin typeface="Arial" charset="0"/>
              </a:rPr>
              <a:t>ngày 09/4/2013 của Chính phủ quy định chi tiết, hướng dẫn thi hành một số điều của Pháp lệnh ưu đãi người có công với cách mạng.</a:t>
            </a:r>
          </a:p>
          <a:p>
            <a:pPr indent="-457200" algn="just" eaLnBrk="1" hangingPunct="1">
              <a:lnSpc>
                <a:spcPct val="105000"/>
              </a:lnSpc>
              <a:spcBef>
                <a:spcPts val="800"/>
              </a:spcBef>
              <a:spcAft>
                <a:spcPts val="0"/>
              </a:spcAft>
              <a:buClr>
                <a:srgbClr val="FF0000"/>
              </a:buClr>
              <a:buFont typeface="Wingdings" pitchFamily="2" charset="2"/>
              <a:buChar char="Ø"/>
              <a:defRPr/>
            </a:pPr>
            <a:r>
              <a:rPr lang="en-US" sz="2100" b="1" kern="0">
                <a:solidFill>
                  <a:srgbClr val="FF0066"/>
                </a:solidFill>
                <a:latin typeface="Arial" charset="0"/>
              </a:rPr>
              <a:t>Nghị định số 56/2013/NĐ-CP </a:t>
            </a:r>
            <a:r>
              <a:rPr lang="en-US" sz="2100" b="1" kern="0">
                <a:solidFill>
                  <a:srgbClr val="0000FF"/>
                </a:solidFill>
                <a:latin typeface="Arial" charset="0"/>
              </a:rPr>
              <a:t>ngày 22/5/2013 của Chính phủ </a:t>
            </a:r>
            <a:r>
              <a:rPr lang="vi-VN" sz="2100" b="1" kern="0">
                <a:solidFill>
                  <a:srgbClr val="0000FF"/>
                </a:solidFill>
                <a:latin typeface="Arial" charset="0"/>
              </a:rPr>
              <a:t>quy định chi tiết và hướng dẫn thi hành pháp lệnh quy định danh hiệu vinh dự nhà nước </a:t>
            </a:r>
            <a:r>
              <a:rPr lang="vi-VN" sz="2100" b="1" kern="0" smtClean="0">
                <a:solidFill>
                  <a:srgbClr val="0000FF"/>
                </a:solidFill>
                <a:latin typeface="Arial" charset="0"/>
              </a:rPr>
              <a:t>“</a:t>
            </a:r>
            <a:r>
              <a:rPr lang="en-US" sz="2100" b="1" kern="0" smtClean="0">
                <a:solidFill>
                  <a:srgbClr val="0000FF"/>
                </a:solidFill>
                <a:latin typeface="Arial" charset="0"/>
              </a:rPr>
              <a:t>B</a:t>
            </a:r>
            <a:r>
              <a:rPr lang="vi-VN" sz="2100" b="1" kern="0" smtClean="0">
                <a:solidFill>
                  <a:srgbClr val="0000FF"/>
                </a:solidFill>
                <a:latin typeface="Arial" charset="0"/>
              </a:rPr>
              <a:t>à </a:t>
            </a:r>
            <a:r>
              <a:rPr lang="vi-VN" sz="2100" b="1" kern="0">
                <a:solidFill>
                  <a:srgbClr val="0000FF"/>
                </a:solidFill>
                <a:latin typeface="Arial" charset="0"/>
              </a:rPr>
              <a:t>mẹ </a:t>
            </a:r>
            <a:r>
              <a:rPr lang="en-US" sz="2100" b="1" kern="0" smtClean="0">
                <a:solidFill>
                  <a:srgbClr val="0000FF"/>
                </a:solidFill>
                <a:latin typeface="Arial" charset="0"/>
              </a:rPr>
              <a:t>V</a:t>
            </a:r>
            <a:r>
              <a:rPr lang="vi-VN" sz="2100" b="1" kern="0" smtClean="0">
                <a:solidFill>
                  <a:srgbClr val="0000FF"/>
                </a:solidFill>
                <a:latin typeface="Arial" charset="0"/>
              </a:rPr>
              <a:t>iệt </a:t>
            </a:r>
            <a:r>
              <a:rPr lang="en-US" sz="2100" b="1" kern="0" smtClean="0">
                <a:solidFill>
                  <a:srgbClr val="0000FF"/>
                </a:solidFill>
                <a:latin typeface="Arial" charset="0"/>
              </a:rPr>
              <a:t>N</a:t>
            </a:r>
            <a:r>
              <a:rPr lang="vi-VN" sz="2100" b="1" kern="0" smtClean="0">
                <a:solidFill>
                  <a:srgbClr val="0000FF"/>
                </a:solidFill>
                <a:latin typeface="Arial" charset="0"/>
              </a:rPr>
              <a:t>am </a:t>
            </a:r>
            <a:r>
              <a:rPr lang="vi-VN" sz="2100" b="1" kern="0">
                <a:solidFill>
                  <a:srgbClr val="0000FF"/>
                </a:solidFill>
                <a:latin typeface="Arial" charset="0"/>
              </a:rPr>
              <a:t>anh hùng”</a:t>
            </a:r>
            <a:endParaRPr lang="en-US" sz="2100" b="1" kern="0">
              <a:solidFill>
                <a:srgbClr val="0000FF"/>
              </a:solidFill>
              <a:latin typeface="Arial" charset="0"/>
            </a:endParaRPr>
          </a:p>
          <a:p>
            <a:pPr indent="-457200" algn="just" eaLnBrk="1" hangingPunct="1">
              <a:lnSpc>
                <a:spcPct val="105000"/>
              </a:lnSpc>
              <a:spcBef>
                <a:spcPts val="800"/>
              </a:spcBef>
              <a:spcAft>
                <a:spcPts val="0"/>
              </a:spcAft>
              <a:buClr>
                <a:srgbClr val="FF0000"/>
              </a:buClr>
              <a:buFont typeface="Wingdings" pitchFamily="2" charset="2"/>
              <a:buChar char="Ø"/>
              <a:defRPr/>
            </a:pPr>
            <a:r>
              <a:rPr lang="en-US" sz="2100" b="1" kern="0">
                <a:solidFill>
                  <a:srgbClr val="FF0066"/>
                </a:solidFill>
                <a:latin typeface="Arial" charset="0"/>
              </a:rPr>
              <a:t>Nghị định số 70/2017/NĐ-CP </a:t>
            </a:r>
            <a:r>
              <a:rPr lang="en-US" sz="2100" b="1" kern="0">
                <a:solidFill>
                  <a:srgbClr val="0000FF"/>
                </a:solidFill>
                <a:latin typeface="Arial" charset="0"/>
              </a:rPr>
              <a:t>ngày 06/06/2017 của Chính phủ quy định mức trợ cấp, phụ cấp ưu đãi đối với người c</a:t>
            </a:r>
            <a:r>
              <a:rPr lang="en-US" sz="2100" b="1" kern="0" smtClean="0">
                <a:solidFill>
                  <a:srgbClr val="0000FF"/>
                </a:solidFill>
                <a:latin typeface="Arial" charset="0"/>
              </a:rPr>
              <a:t>ó công với cách mạng.</a:t>
            </a:r>
          </a:p>
          <a:p>
            <a:pPr indent="-457200" algn="just" eaLnBrk="1" hangingPunct="1">
              <a:lnSpc>
                <a:spcPct val="105000"/>
              </a:lnSpc>
              <a:spcBef>
                <a:spcPts val="800"/>
              </a:spcBef>
              <a:spcAft>
                <a:spcPts val="0"/>
              </a:spcAft>
              <a:buClr>
                <a:srgbClr val="FF0000"/>
              </a:buClr>
              <a:buFont typeface="Wingdings" pitchFamily="2" charset="2"/>
              <a:buChar char="Ø"/>
              <a:defRPr/>
            </a:pPr>
            <a:r>
              <a:rPr lang="en-US" sz="2100" b="1" kern="0">
                <a:solidFill>
                  <a:srgbClr val="FF0066"/>
                </a:solidFill>
                <a:latin typeface="Arial" charset="0"/>
              </a:rPr>
              <a:t>Thông tư số 36/2015/TT</a:t>
            </a:r>
            <a:r>
              <a:rPr lang="vi-VN" sz="2100" b="1" kern="0">
                <a:solidFill>
                  <a:srgbClr val="FF0066"/>
                </a:solidFill>
                <a:latin typeface="Arial" charset="0"/>
              </a:rPr>
              <a:t>-</a:t>
            </a:r>
            <a:r>
              <a:rPr lang="en-US" sz="2100" b="1" kern="0">
                <a:solidFill>
                  <a:srgbClr val="FF0066"/>
                </a:solidFill>
                <a:latin typeface="Arial" charset="0"/>
              </a:rPr>
              <a:t>BLĐTBXH </a:t>
            </a:r>
            <a:r>
              <a:rPr lang="en-US" sz="2100" b="1" kern="0">
                <a:solidFill>
                  <a:srgbClr val="0000FF"/>
                </a:solidFill>
                <a:latin typeface="Arial" charset="0"/>
              </a:rPr>
              <a:t>ngày 28/9/2015 của Bộ LĐTBXH </a:t>
            </a:r>
            <a:r>
              <a:rPr lang="vi-VN" sz="2100" b="1" kern="0">
                <a:solidFill>
                  <a:srgbClr val="0000FF"/>
                </a:solidFill>
                <a:latin typeface="Arial" charset="0"/>
              </a:rPr>
              <a:t>hướng dẫn hồ sơ, trình tự thủ tục thực hiện chế độ ưu đãi trong giáo dục đào tạo đối với người có công với cách mạng và con của </a:t>
            </a:r>
            <a:r>
              <a:rPr lang="vi-VN" sz="2100" b="1" kern="0" smtClean="0">
                <a:solidFill>
                  <a:srgbClr val="0000FF"/>
                </a:solidFill>
                <a:latin typeface="Arial" charset="0"/>
              </a:rPr>
              <a:t>họ</a:t>
            </a:r>
            <a:r>
              <a:rPr lang="en-US" sz="2100" b="1" kern="0" smtClean="0">
                <a:solidFill>
                  <a:srgbClr val="0000FF"/>
                </a:solidFill>
                <a:latin typeface="Arial" charset="0"/>
              </a:rPr>
              <a:t>.</a:t>
            </a:r>
            <a:endParaRPr lang="en-US" sz="2100" b="1" kern="0">
              <a:solidFill>
                <a:srgbClr val="0000FF"/>
              </a:solidFill>
              <a:latin typeface="Arial" charset="0"/>
            </a:endParaRPr>
          </a:p>
        </p:txBody>
      </p:sp>
    </p:spTree>
    <p:extLst>
      <p:ext uri="{BB962C8B-B14F-4D97-AF65-F5344CB8AC3E}">
        <p14:creationId xmlns:p14="http://schemas.microsoft.com/office/powerpoint/2010/main" val="26911195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34950" y="152400"/>
            <a:ext cx="8680450" cy="762000"/>
          </a:xfrm>
        </p:spPr>
        <p:txBody>
          <a:bodyPr anchor="ctr"/>
          <a:lstStyle/>
          <a:p>
            <a:pPr algn="ctr">
              <a:lnSpc>
                <a:spcPct val="105000"/>
              </a:lnSpc>
              <a:spcBef>
                <a:spcPts val="0"/>
              </a:spcBef>
            </a:pPr>
            <a:r>
              <a:rPr lang="en-US" sz="2600" b="1" smtClean="0">
                <a:solidFill>
                  <a:srgbClr val="FF0000"/>
                </a:solidFill>
                <a:latin typeface="Arial" panose="020B0604020202020204" pitchFamily="34" charset="0"/>
                <a:cs typeface="Arial" panose="020B0604020202020204" pitchFamily="34" charset="0"/>
              </a:rPr>
              <a:t>TÌNH HUỐNG</a:t>
            </a:r>
            <a:br>
              <a:rPr lang="en-US" sz="2600" b="1" smtClean="0">
                <a:solidFill>
                  <a:srgbClr val="FF0000"/>
                </a:solidFill>
                <a:latin typeface="Arial" panose="020B0604020202020204" pitchFamily="34" charset="0"/>
                <a:cs typeface="Arial" panose="020B0604020202020204" pitchFamily="34" charset="0"/>
              </a:rPr>
            </a:br>
            <a:r>
              <a:rPr lang="en-US" sz="2800" b="1">
                <a:solidFill>
                  <a:srgbClr val="0000FF"/>
                </a:solidFill>
                <a:latin typeface="Arial" panose="020B0604020202020204" pitchFamily="34" charset="0"/>
                <a:cs typeface="Arial" panose="020B0604020202020204" pitchFamily="34" charset="0"/>
              </a:rPr>
              <a:t>Xem </a:t>
            </a:r>
            <a:r>
              <a:rPr lang="en-US" sz="2800" b="1" smtClean="0">
                <a:solidFill>
                  <a:srgbClr val="0000FF"/>
                </a:solidFill>
                <a:latin typeface="Arial" panose="020B0604020202020204" pitchFamily="34" charset="0"/>
                <a:cs typeface="Arial" panose="020B0604020202020204" pitchFamily="34" charset="0"/>
              </a:rPr>
              <a:t>video </a:t>
            </a:r>
            <a:r>
              <a:rPr lang="en-US" sz="2800" b="1">
                <a:solidFill>
                  <a:srgbClr val="0000FF"/>
                </a:solidFill>
                <a:latin typeface="Arial" panose="020B0604020202020204" pitchFamily="34" charset="0"/>
                <a:cs typeface="Arial" panose="020B0604020202020204" pitchFamily="34" charset="0"/>
              </a:rPr>
              <a:t>clip </a:t>
            </a:r>
            <a:r>
              <a:rPr lang="en-US" sz="2800" b="1" smtClean="0">
                <a:solidFill>
                  <a:srgbClr val="0000FF"/>
                </a:solidFill>
                <a:latin typeface="Arial" panose="020B0604020202020204" pitchFamily="34" charset="0"/>
                <a:cs typeface="Arial" panose="020B0604020202020204" pitchFamily="34" charset="0"/>
              </a:rPr>
              <a:t>minh họa</a:t>
            </a:r>
            <a:endParaRPr lang="en-US" sz="2600" b="1">
              <a:solidFill>
                <a:srgbClr val="FF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1"/>
            <a:ext cx="9144000" cy="5638800"/>
          </a:xfrm>
          <a:prstGeom prst="rect">
            <a:avLst/>
          </a:prstGeom>
        </p:spPr>
      </p:pic>
    </p:spTree>
    <p:extLst>
      <p:ext uri="{BB962C8B-B14F-4D97-AF65-F5344CB8AC3E}">
        <p14:creationId xmlns:p14="http://schemas.microsoft.com/office/powerpoint/2010/main" val="2986347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47006A05-71E8-4A6D-8CFB-62065BD41703}" type="slidenum">
              <a:rPr lang="en-US" smtClean="0"/>
              <a:pPr>
                <a:defRPr/>
              </a:pPr>
              <a:t>47</a:t>
            </a:fld>
            <a:endParaRPr lang="en-US"/>
          </a:p>
        </p:txBody>
      </p:sp>
      <p:sp>
        <p:nvSpPr>
          <p:cNvPr id="4" name="TextBox 3"/>
          <p:cNvSpPr txBox="1"/>
          <p:nvPr/>
        </p:nvSpPr>
        <p:spPr bwMode="auto">
          <a:xfrm>
            <a:off x="457200" y="2186214"/>
            <a:ext cx="8305800" cy="154901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spAutoFit/>
          </a:bodyPr>
          <a:lstStyle/>
          <a:p>
            <a:pPr>
              <a:lnSpc>
                <a:spcPct val="150000"/>
              </a:lnSpc>
              <a:spcBef>
                <a:spcPts val="600"/>
              </a:spcBef>
              <a:spcAft>
                <a:spcPts val="600"/>
              </a:spcAft>
            </a:pPr>
            <a:r>
              <a:rPr lang="en-US" sz="7200" b="1" kern="0" smtClean="0">
                <a:solidFill>
                  <a:srgbClr val="FF0000"/>
                </a:solidFill>
                <a:latin typeface="Arial" pitchFamily="34" charset="0"/>
                <a:ea typeface="+mj-ea"/>
                <a:cs typeface="Arial" pitchFamily="34" charset="0"/>
              </a:rPr>
              <a:t>Q &amp; A</a:t>
            </a:r>
          </a:p>
        </p:txBody>
      </p:sp>
    </p:spTree>
    <p:extLst>
      <p:ext uri="{BB962C8B-B14F-4D97-AF65-F5344CB8AC3E}">
        <p14:creationId xmlns:p14="http://schemas.microsoft.com/office/powerpoint/2010/main" val="4007211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2900" algn="just" eaLnBrk="1" hangingPunct="1">
              <a:spcBef>
                <a:spcPts val="6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Từ </a:t>
            </a:r>
            <a:r>
              <a:rPr lang="en-US" sz="1900" b="1" kern="0">
                <a:solidFill>
                  <a:srgbClr val="0000FF"/>
                </a:solidFill>
                <a:latin typeface="Arial" panose="020B0604020202020204" pitchFamily="34" charset="0"/>
                <a:cs typeface="Arial" panose="020B0604020202020204" pitchFamily="34" charset="0"/>
              </a:rPr>
              <a:t>năm 2007 đến 2016, tỉnh đã </a:t>
            </a:r>
            <a:r>
              <a:rPr lang="en-US" sz="1900" b="1" kern="0">
                <a:solidFill>
                  <a:srgbClr val="FF0066"/>
                </a:solidFill>
                <a:latin typeface="Arial" panose="020B0604020202020204" pitchFamily="34" charset="0"/>
                <a:cs typeface="Arial" panose="020B0604020202020204" pitchFamily="34" charset="0"/>
              </a:rPr>
              <a:t>tổ chức cho 8.273 NCC đi điều dưỡng tập trung</a:t>
            </a:r>
            <a:r>
              <a:rPr lang="en-US" sz="1900" b="1" kern="0">
                <a:solidFill>
                  <a:srgbClr val="0000FF"/>
                </a:solidFill>
                <a:latin typeface="Arial" panose="020B0604020202020204" pitchFamily="34" charset="0"/>
                <a:cs typeface="Arial" panose="020B0604020202020204" pitchFamily="34" charset="0"/>
              </a:rPr>
              <a:t> và 17.544 NCC do đau yếu không đi điều dưỡng tập trung được thì điều dưỡng tại gia đình với tổng kinh phí trên 30 tỷ đồng. Đồng thời, chi ngân sách địa phương </a:t>
            </a:r>
            <a:r>
              <a:rPr lang="en-US" sz="1900" b="1" kern="0">
                <a:solidFill>
                  <a:srgbClr val="FF0066"/>
                </a:solidFill>
                <a:latin typeface="Arial" panose="020B0604020202020204" pitchFamily="34" charset="0"/>
                <a:cs typeface="Arial" panose="020B0604020202020204" pitchFamily="34" charset="0"/>
              </a:rPr>
              <a:t>tặng quà Tết Nguyên đán cho trên 45.000 NCC</a:t>
            </a:r>
            <a:r>
              <a:rPr lang="en-US" sz="1900" b="1" kern="0">
                <a:solidFill>
                  <a:srgbClr val="0000FF"/>
                </a:solidFill>
                <a:latin typeface="Arial" panose="020B0604020202020204" pitchFamily="34" charset="0"/>
                <a:cs typeface="Arial" panose="020B0604020202020204" pitchFamily="34" charset="0"/>
              </a:rPr>
              <a:t>, </a:t>
            </a:r>
            <a:r>
              <a:rPr lang="en-US" sz="1900" b="1" kern="0">
                <a:solidFill>
                  <a:srgbClr val="FF0066"/>
                </a:solidFill>
                <a:latin typeface="Arial" panose="020B0604020202020204" pitchFamily="34" charset="0"/>
                <a:cs typeface="Arial" panose="020B0604020202020204" pitchFamily="34" charset="0"/>
              </a:rPr>
              <a:t>tặng quà 27/7 cho trên 20.000 NCC</a:t>
            </a:r>
            <a:r>
              <a:rPr lang="en-US" sz="1900" b="1" kern="0" smtClean="0">
                <a:solidFill>
                  <a:srgbClr val="0000FF"/>
                </a:solidFill>
                <a:latin typeface="Arial" panose="020B0604020202020204" pitchFamily="34" charset="0"/>
                <a:cs typeface="Arial" panose="020B0604020202020204" pitchFamily="34" charset="0"/>
              </a:rPr>
              <a:t>.</a:t>
            </a:r>
          </a:p>
          <a:p>
            <a:pPr marL="457200" indent="-342900" algn="just" eaLnBrk="1" hangingPunct="1">
              <a:spcBef>
                <a:spcPts val="6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Hàng </a:t>
            </a:r>
            <a:r>
              <a:rPr lang="en-US" sz="1900" b="1" kern="0">
                <a:solidFill>
                  <a:srgbClr val="0000FF"/>
                </a:solidFill>
                <a:latin typeface="Arial" panose="020B0604020202020204" pitchFamily="34" charset="0"/>
                <a:cs typeface="Arial" panose="020B0604020202020204" pitchFamily="34" charset="0"/>
              </a:rPr>
              <a:t>năm, tỉnh đều tổ chức cho NCC tiêu biểu đi tham quan thủ đô Hà Nội và viếng Lăng Chủ tịch Hồ Chí Minh, thăm di tích Nhà tù Côn Đảo, Phú Quốc nhân dịp kỷ niệm Ngày Thương binh Liệt sĩ </a:t>
            </a:r>
            <a:r>
              <a:rPr lang="en-US" sz="1900" b="1" kern="0" smtClean="0">
                <a:solidFill>
                  <a:srgbClr val="0000FF"/>
                </a:solidFill>
                <a:latin typeface="Arial" panose="020B0604020202020204" pitchFamily="34" charset="0"/>
                <a:cs typeface="Arial" panose="020B0604020202020204" pitchFamily="34" charset="0"/>
              </a:rPr>
              <a:t>27/7.</a:t>
            </a:r>
          </a:p>
          <a:p>
            <a:pPr marL="457200" indent="-342900" algn="just" eaLnBrk="1" hangingPunct="1">
              <a:spcBef>
                <a:spcPts val="600"/>
              </a:spcBef>
              <a:spcAft>
                <a:spcPts val="0"/>
              </a:spcAft>
              <a:buClr>
                <a:srgbClr val="FF0000"/>
              </a:buClr>
              <a:buFont typeface="Wingdings" panose="05000000000000000000" pitchFamily="2" charset="2"/>
              <a:buChar char="§"/>
              <a:defRPr/>
            </a:pPr>
            <a:r>
              <a:rPr lang="en-US" sz="1900" b="1" kern="0" smtClean="0">
                <a:solidFill>
                  <a:srgbClr val="0000FF"/>
                </a:solidFill>
                <a:latin typeface="Arial" panose="020B0604020202020204" pitchFamily="34" charset="0"/>
                <a:cs typeface="Arial" panose="020B0604020202020204" pitchFamily="34" charset="0"/>
              </a:rPr>
              <a:t>Tỉnh </a:t>
            </a:r>
            <a:r>
              <a:rPr lang="en-US" sz="1900" b="1" kern="0">
                <a:solidFill>
                  <a:srgbClr val="0000FF"/>
                </a:solidFill>
                <a:latin typeface="Arial" panose="020B0604020202020204" pitchFamily="34" charset="0"/>
                <a:cs typeface="Arial" panose="020B0604020202020204" pitchFamily="34" charset="0"/>
              </a:rPr>
              <a:t>đang quản lý 01 nghĩa trang liệt sĩ cấp tỉnh và 05 nghĩa trang liệt sĩ cấp huyện, với </a:t>
            </a:r>
            <a:r>
              <a:rPr lang="en-US" sz="1900" b="1" kern="0">
                <a:solidFill>
                  <a:srgbClr val="FF0066"/>
                </a:solidFill>
                <a:latin typeface="Arial" panose="020B0604020202020204" pitchFamily="34" charset="0"/>
                <a:cs typeface="Arial" panose="020B0604020202020204" pitchFamily="34" charset="0"/>
              </a:rPr>
              <a:t>13.006 mộ liệt </a:t>
            </a:r>
            <a:r>
              <a:rPr lang="en-US" sz="1900" b="1" kern="0" smtClean="0">
                <a:solidFill>
                  <a:srgbClr val="FF0066"/>
                </a:solidFill>
                <a:latin typeface="Arial" panose="020B0604020202020204" pitchFamily="34" charset="0"/>
                <a:cs typeface="Arial" panose="020B0604020202020204" pitchFamily="34" charset="0"/>
              </a:rPr>
              <a:t>sĩ</a:t>
            </a:r>
            <a:r>
              <a:rPr lang="en-US" sz="1900" b="1" kern="0" smtClean="0">
                <a:solidFill>
                  <a:srgbClr val="0000FF"/>
                </a:solidFill>
                <a:latin typeface="Arial" panose="020B0604020202020204" pitchFamily="34" charset="0"/>
                <a:cs typeface="Arial" panose="020B0604020202020204" pitchFamily="34" charset="0"/>
              </a:rPr>
              <a:t>. Trong </a:t>
            </a:r>
            <a:r>
              <a:rPr lang="en-US" sz="1900" b="1" kern="0">
                <a:solidFill>
                  <a:srgbClr val="0000FF"/>
                </a:solidFill>
                <a:latin typeface="Arial" panose="020B0604020202020204" pitchFamily="34" charset="0"/>
                <a:cs typeface="Arial" panose="020B0604020202020204" pitchFamily="34" charset="0"/>
              </a:rPr>
              <a:t>năm 2015, tỉnh đã quy tập được 100 hài cốt liệt sĩ của Trung đoàn 3, Sư đoàn 9 hy sinh năm 1965 tại Làng 10 Dầu Tiếng tổ chức Lễ truy điệu và an táng các hài cốt liệt sĩ tại Nghĩa trang Liệt sĩ huyện Dầu Tiếng một cách trang trọng, chu đáo, được nhân dân và thân nhân liệt sĩ đánh giá </a:t>
            </a:r>
            <a:r>
              <a:rPr lang="en-US" sz="1900" b="1" kern="0" smtClean="0">
                <a:solidFill>
                  <a:srgbClr val="0000FF"/>
                </a:solidFill>
                <a:latin typeface="Arial" panose="020B0604020202020204" pitchFamily="34" charset="0"/>
                <a:cs typeface="Arial" panose="020B0604020202020204" pitchFamily="34" charset="0"/>
              </a:rPr>
              <a:t>cao.</a:t>
            </a:r>
          </a:p>
          <a:p>
            <a:pPr marL="457200" indent="-342900" algn="just" eaLnBrk="1" hangingPunct="1">
              <a:spcBef>
                <a:spcPts val="600"/>
              </a:spcBef>
              <a:spcAft>
                <a:spcPts val="0"/>
              </a:spcAft>
              <a:buClr>
                <a:srgbClr val="FF0000"/>
              </a:buClr>
              <a:buFont typeface="Wingdings" panose="05000000000000000000" pitchFamily="2" charset="2"/>
              <a:buChar char="§"/>
              <a:defRPr/>
            </a:pPr>
            <a:r>
              <a:rPr lang="en-US" sz="1900" b="1" kern="0">
                <a:solidFill>
                  <a:srgbClr val="0000FF"/>
                </a:solidFill>
                <a:latin typeface="Arial" panose="020B0604020202020204" pitchFamily="34" charset="0"/>
                <a:cs typeface="Arial" panose="020B0604020202020204" pitchFamily="34" charset="0"/>
              </a:rPr>
              <a:t>Đ</a:t>
            </a:r>
            <a:r>
              <a:rPr lang="en-US" sz="1900" b="1" kern="0" smtClean="0">
                <a:solidFill>
                  <a:srgbClr val="0000FF"/>
                </a:solidFill>
                <a:latin typeface="Arial" panose="020B0604020202020204" pitchFamily="34" charset="0"/>
                <a:cs typeface="Arial" panose="020B0604020202020204" pitchFamily="34" charset="0"/>
              </a:rPr>
              <a:t>ến </a:t>
            </a:r>
            <a:r>
              <a:rPr lang="en-US" sz="1900" b="1" kern="0">
                <a:solidFill>
                  <a:srgbClr val="0000FF"/>
                </a:solidFill>
                <a:latin typeface="Arial" panose="020B0604020202020204" pitchFamily="34" charset="0"/>
                <a:cs typeface="Arial" panose="020B0604020202020204" pitchFamily="34" charset="0"/>
              </a:rPr>
              <a:t>nay, tỉnh đã điều tra xong và đã có </a:t>
            </a:r>
            <a:r>
              <a:rPr lang="en-US" sz="1900" b="1" kern="0">
                <a:solidFill>
                  <a:srgbClr val="FF0066"/>
                </a:solidFill>
                <a:latin typeface="Arial" panose="020B0604020202020204" pitchFamily="34" charset="0"/>
                <a:cs typeface="Arial" panose="020B0604020202020204" pitchFamily="34" charset="0"/>
              </a:rPr>
              <a:t>13.584 phiếu điều tra</a:t>
            </a:r>
            <a:r>
              <a:rPr lang="en-US" sz="1900" b="1" kern="0">
                <a:solidFill>
                  <a:srgbClr val="0000FF"/>
                </a:solidFill>
                <a:latin typeface="Arial" panose="020B0604020202020204" pitchFamily="34" charset="0"/>
                <a:cs typeface="Arial" panose="020B0604020202020204" pitchFamily="34" charset="0"/>
              </a:rPr>
              <a:t> thông tin về liệt sĩ, thân nhân liệt sĩ, </a:t>
            </a:r>
            <a:r>
              <a:rPr lang="en-US" sz="1900" b="1" kern="0">
                <a:solidFill>
                  <a:srgbClr val="FF0066"/>
                </a:solidFill>
                <a:latin typeface="Arial" panose="020B0604020202020204" pitchFamily="34" charset="0"/>
                <a:cs typeface="Arial" panose="020B0604020202020204" pitchFamily="34" charset="0"/>
              </a:rPr>
              <a:t>12.955 phiếu điều tra về mộ liệt sĩ </a:t>
            </a:r>
            <a:r>
              <a:rPr lang="en-US" sz="1900" b="1" kern="0">
                <a:solidFill>
                  <a:srgbClr val="0000FF"/>
                </a:solidFill>
                <a:latin typeface="Arial" panose="020B0604020202020204" pitchFamily="34" charset="0"/>
                <a:cs typeface="Arial" panose="020B0604020202020204" pitchFamily="34" charset="0"/>
              </a:rPr>
              <a:t>và 06 phiếu điều tra về nghĩa trang liệt sĩ. Tất cả các dữ liệu thông tin này đã được cập nhật vào Trang thông tin </a:t>
            </a:r>
            <a:r>
              <a:rPr lang="en-US" sz="1900" b="1" kern="0" smtClean="0">
                <a:solidFill>
                  <a:srgbClr val="0000FF"/>
                </a:solidFill>
                <a:latin typeface="Arial" panose="020B0604020202020204" pitchFamily="34" charset="0"/>
                <a:cs typeface="Arial" panose="020B0604020202020204" pitchFamily="34" charset="0"/>
              </a:rPr>
              <a:t>CSDL liệt </a:t>
            </a:r>
            <a:r>
              <a:rPr lang="en-US" sz="1900" b="1" kern="0">
                <a:solidFill>
                  <a:srgbClr val="0000FF"/>
                </a:solidFill>
                <a:latin typeface="Arial" panose="020B0604020202020204" pitchFamily="34" charset="0"/>
                <a:cs typeface="Arial" panose="020B0604020202020204" pitchFamily="34" charset="0"/>
              </a:rPr>
              <a:t>sĩ của Cục NCC</a:t>
            </a:r>
            <a:r>
              <a:rPr lang="en-US" sz="1900" b="1" kern="0" smtClean="0">
                <a:solidFill>
                  <a:srgbClr val="0000FF"/>
                </a:solidFill>
                <a:latin typeface="Arial" panose="020B0604020202020204" pitchFamily="34" charset="0"/>
                <a:cs typeface="Arial" panose="020B0604020202020204" pitchFamily="34" charset="0"/>
              </a:rPr>
              <a:t>.</a:t>
            </a:r>
            <a:endParaRPr lang="en-US" sz="1900" b="1" kern="0">
              <a:solidFill>
                <a:srgbClr val="0000FF"/>
              </a:solidFill>
              <a:latin typeface="Arial" panose="020B0604020202020204" pitchFamily="34" charset="0"/>
              <a:cs typeface="Arial" panose="020B0604020202020204" pitchFamily="34" charset="0"/>
            </a:endParaRPr>
          </a:p>
        </p:txBody>
      </p:sp>
      <p:sp>
        <p:nvSpPr>
          <p:cNvPr id="7" name="Title 1"/>
          <p:cNvSpPr>
            <a:spLocks noGrp="1"/>
          </p:cNvSpPr>
          <p:nvPr>
            <p:ph type="title"/>
          </p:nvPr>
        </p:nvSpPr>
        <p:spPr>
          <a:xfrm>
            <a:off x="234950" y="76200"/>
            <a:ext cx="8680450" cy="990600"/>
          </a:xfrm>
        </p:spPr>
        <p:txBody>
          <a:bodyPr anchor="ctr"/>
          <a:lstStyle/>
          <a:p>
            <a:pPr algn="ctr">
              <a:lnSpc>
                <a:spcPct val="105000"/>
              </a:lnSpc>
              <a:spcBef>
                <a:spcPts val="0"/>
              </a:spcBef>
            </a:pPr>
            <a:r>
              <a:rPr lang="en-US" sz="2500" b="1" smtClean="0">
                <a:solidFill>
                  <a:srgbClr val="FF0000"/>
                </a:solidFill>
                <a:latin typeface="Arial" panose="020B0604020202020204" pitchFamily="34" charset="0"/>
                <a:cs typeface="Arial" panose="020B0604020202020204" pitchFamily="34" charset="0"/>
              </a:rPr>
              <a:t>Số liệu thống kê 2017</a:t>
            </a:r>
            <a:br>
              <a:rPr lang="en-US" sz="2500" b="1" smtClean="0">
                <a:solidFill>
                  <a:srgbClr val="FF0000"/>
                </a:solidFill>
                <a:latin typeface="Arial" panose="020B0604020202020204" pitchFamily="34" charset="0"/>
                <a:cs typeface="Arial" panose="020B0604020202020204" pitchFamily="34" charset="0"/>
              </a:rPr>
            </a:br>
            <a:r>
              <a:rPr lang="en-US" sz="2500" b="1" smtClean="0">
                <a:solidFill>
                  <a:srgbClr val="FF0000"/>
                </a:solidFill>
                <a:latin typeface="Arial" panose="020B0604020202020204" pitchFamily="34" charset="0"/>
                <a:cs typeface="Arial" panose="020B0604020202020204" pitchFamily="34" charset="0"/>
              </a:rPr>
              <a:t>về người có công với cách mạng tỉnh Bình Dương</a:t>
            </a:r>
            <a:endParaRPr lang="en-US" sz="25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341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bwMode="auto">
          <a:xfrm>
            <a:off x="3700266" y="1219200"/>
            <a:ext cx="5302447" cy="5496272"/>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457200" indent="-347663"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Pháp </a:t>
            </a:r>
            <a:r>
              <a:rPr lang="en-US" sz="1900" b="1" kern="0">
                <a:solidFill>
                  <a:srgbClr val="0000FF"/>
                </a:solidFill>
                <a:latin typeface="Arial" charset="0"/>
              </a:rPr>
              <a:t>lệnh ưu đãi người có công với cách mạng số </a:t>
            </a:r>
            <a:r>
              <a:rPr lang="en-US" sz="1900" b="1" kern="0">
                <a:solidFill>
                  <a:srgbClr val="FF0000"/>
                </a:solidFill>
                <a:latin typeface="Arial" charset="0"/>
              </a:rPr>
              <a:t>26/2005/PL-UBTVQH11</a:t>
            </a:r>
            <a:r>
              <a:rPr lang="en-US" sz="1900" b="1" kern="0">
                <a:solidFill>
                  <a:srgbClr val="0000FF"/>
                </a:solidFill>
                <a:latin typeface="Arial" charset="0"/>
              </a:rPr>
              <a:t> </a:t>
            </a:r>
            <a:r>
              <a:rPr lang="en-US" sz="1900" b="1" kern="0" smtClean="0">
                <a:solidFill>
                  <a:srgbClr val="0000FF"/>
                </a:solidFill>
                <a:latin typeface="Arial" charset="0"/>
              </a:rPr>
              <a:t>đã được UBTV Quốc hội thông qua ngày 29/6/2005, </a:t>
            </a:r>
            <a:r>
              <a:rPr lang="en-US" sz="1900" b="1" kern="0">
                <a:solidFill>
                  <a:srgbClr val="0000FF"/>
                </a:solidFill>
                <a:latin typeface="Arial" charset="0"/>
              </a:rPr>
              <a:t>có hiệu lực kể từ ngày </a:t>
            </a:r>
            <a:r>
              <a:rPr lang="en-US" sz="1900" b="1" kern="0" smtClean="0">
                <a:solidFill>
                  <a:srgbClr val="FF0000"/>
                </a:solidFill>
                <a:latin typeface="Arial" charset="0"/>
              </a:rPr>
              <a:t>01/10/2005</a:t>
            </a:r>
            <a:r>
              <a:rPr lang="en-US" sz="1900" b="1" kern="0">
                <a:solidFill>
                  <a:srgbClr val="0000FF"/>
                </a:solidFill>
                <a:latin typeface="Arial" charset="0"/>
              </a:rPr>
              <a:t>;</a:t>
            </a:r>
            <a:r>
              <a:rPr lang="en-US" sz="1900" b="1" kern="0" smtClean="0">
                <a:solidFill>
                  <a:srgbClr val="0000FF"/>
                </a:solidFill>
                <a:latin typeface="Arial" charset="0"/>
              </a:rPr>
              <a:t> sau đó được </a:t>
            </a:r>
            <a:r>
              <a:rPr lang="en-US" sz="1900" b="1" kern="0">
                <a:solidFill>
                  <a:srgbClr val="0000FF"/>
                </a:solidFill>
                <a:latin typeface="Arial" charset="0"/>
              </a:rPr>
              <a:t>sửa đổi, bổ sung </a:t>
            </a:r>
            <a:r>
              <a:rPr lang="en-US" sz="1900" b="1" kern="0" smtClean="0">
                <a:solidFill>
                  <a:srgbClr val="0000FF"/>
                </a:solidFill>
                <a:latin typeface="Arial" charset="0"/>
              </a:rPr>
              <a:t>một số điều bởi:</a:t>
            </a:r>
          </a:p>
          <a:p>
            <a:pPr marL="457200" indent="-347663"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Pháp </a:t>
            </a:r>
            <a:r>
              <a:rPr lang="en-US" sz="1900" b="1" kern="0">
                <a:solidFill>
                  <a:srgbClr val="0000FF"/>
                </a:solidFill>
                <a:latin typeface="Arial" charset="0"/>
              </a:rPr>
              <a:t>lệnh số </a:t>
            </a:r>
            <a:r>
              <a:rPr lang="en-US" sz="1900" b="1" kern="0">
                <a:solidFill>
                  <a:srgbClr val="FF0066"/>
                </a:solidFill>
                <a:latin typeface="Arial" charset="0"/>
              </a:rPr>
              <a:t>3</a:t>
            </a:r>
            <a:r>
              <a:rPr lang="en-US" sz="1900" b="1" kern="0">
                <a:solidFill>
                  <a:srgbClr val="FF0000"/>
                </a:solidFill>
                <a:latin typeface="Arial" charset="0"/>
              </a:rPr>
              <a:t>5/2007/PL-UBTVQH11</a:t>
            </a:r>
            <a:r>
              <a:rPr lang="en-US" sz="1900" b="1" kern="0">
                <a:solidFill>
                  <a:srgbClr val="0000FF"/>
                </a:solidFill>
                <a:latin typeface="Arial" charset="0"/>
              </a:rPr>
              <a:t> ngày </a:t>
            </a:r>
            <a:r>
              <a:rPr lang="en-US" sz="1900" b="1" kern="0" smtClean="0">
                <a:solidFill>
                  <a:srgbClr val="0000FF"/>
                </a:solidFill>
                <a:latin typeface="Arial" charset="0"/>
              </a:rPr>
              <a:t>21/6/2007 </a:t>
            </a:r>
            <a:r>
              <a:rPr lang="en-US" sz="1900" b="1" kern="0">
                <a:solidFill>
                  <a:srgbClr val="0000FF"/>
                </a:solidFill>
                <a:latin typeface="Arial" charset="0"/>
              </a:rPr>
              <a:t>của </a:t>
            </a:r>
            <a:r>
              <a:rPr lang="en-US" sz="1900" b="1" kern="0" smtClean="0">
                <a:solidFill>
                  <a:srgbClr val="0000FF"/>
                </a:solidFill>
                <a:latin typeface="Arial" charset="0"/>
              </a:rPr>
              <a:t>UBTV Quốc hội, pháp lệnh sửa đổi có </a:t>
            </a:r>
            <a:r>
              <a:rPr lang="en-US" sz="1900" b="1" kern="0">
                <a:solidFill>
                  <a:srgbClr val="0000FF"/>
                </a:solidFill>
                <a:latin typeface="Arial" charset="0"/>
              </a:rPr>
              <a:t>hiệu lực kể từ ngày </a:t>
            </a:r>
            <a:r>
              <a:rPr lang="en-US" sz="1900" b="1" kern="0" smtClean="0">
                <a:solidFill>
                  <a:srgbClr val="FF0000"/>
                </a:solidFill>
                <a:latin typeface="Arial" charset="0"/>
              </a:rPr>
              <a:t>01/102007 </a:t>
            </a:r>
            <a:r>
              <a:rPr lang="en-US" sz="1900" b="1" kern="0" smtClean="0">
                <a:solidFill>
                  <a:srgbClr val="0000FF"/>
                </a:solidFill>
                <a:latin typeface="Arial" charset="0"/>
              </a:rPr>
              <a:t>(hết hiệu lực); sau đó được </a:t>
            </a:r>
            <a:r>
              <a:rPr lang="en-US" sz="1900" b="1" kern="0">
                <a:solidFill>
                  <a:srgbClr val="0000FF"/>
                </a:solidFill>
                <a:latin typeface="Arial" charset="0"/>
              </a:rPr>
              <a:t>sửa đổi, bổ sung một số điều </a:t>
            </a:r>
            <a:r>
              <a:rPr lang="en-US" sz="1900" b="1" kern="0" smtClean="0">
                <a:solidFill>
                  <a:srgbClr val="0000FF"/>
                </a:solidFill>
                <a:latin typeface="Arial" charset="0"/>
              </a:rPr>
              <a:t>bởi:</a:t>
            </a:r>
          </a:p>
          <a:p>
            <a:pPr marL="457200" indent="-347663" algn="just" eaLnBrk="1" hangingPunct="1">
              <a:spcBef>
                <a:spcPts val="600"/>
              </a:spcBef>
              <a:spcAft>
                <a:spcPts val="0"/>
              </a:spcAft>
              <a:buClr>
                <a:srgbClr val="FF0000"/>
              </a:buClr>
              <a:buFont typeface="+mj-lt"/>
              <a:buAutoNum type="arabicPeriod"/>
              <a:defRPr/>
            </a:pPr>
            <a:r>
              <a:rPr lang="en-US" sz="1900" b="1" kern="0" smtClean="0">
                <a:solidFill>
                  <a:srgbClr val="0000FF"/>
                </a:solidFill>
                <a:latin typeface="Arial" charset="0"/>
              </a:rPr>
              <a:t>Pháp </a:t>
            </a:r>
            <a:r>
              <a:rPr lang="en-US" sz="1900" b="1" kern="0">
                <a:solidFill>
                  <a:srgbClr val="0000FF"/>
                </a:solidFill>
                <a:latin typeface="Arial" charset="0"/>
              </a:rPr>
              <a:t>lệnh số </a:t>
            </a:r>
            <a:r>
              <a:rPr lang="en-US" sz="1900" b="1" kern="0">
                <a:solidFill>
                  <a:srgbClr val="FF0000"/>
                </a:solidFill>
                <a:latin typeface="Arial" charset="0"/>
              </a:rPr>
              <a:t>04/2012/UBTVQH13</a:t>
            </a:r>
            <a:r>
              <a:rPr lang="en-US" sz="1900" b="1" kern="0">
                <a:solidFill>
                  <a:srgbClr val="0000FF"/>
                </a:solidFill>
                <a:latin typeface="Arial" charset="0"/>
              </a:rPr>
              <a:t> ngày </a:t>
            </a:r>
            <a:r>
              <a:rPr lang="en-US" sz="1900" b="1" kern="0" smtClean="0">
                <a:solidFill>
                  <a:srgbClr val="0000FF"/>
                </a:solidFill>
                <a:latin typeface="Arial" charset="0"/>
              </a:rPr>
              <a:t>16/7/2012 </a:t>
            </a:r>
            <a:r>
              <a:rPr lang="en-US" sz="1900" b="1" kern="0">
                <a:solidFill>
                  <a:srgbClr val="0000FF"/>
                </a:solidFill>
                <a:latin typeface="Arial" charset="0"/>
              </a:rPr>
              <a:t>của </a:t>
            </a:r>
            <a:r>
              <a:rPr lang="en-US" sz="1900" b="1" kern="0" smtClean="0">
                <a:solidFill>
                  <a:srgbClr val="0000FF"/>
                </a:solidFill>
                <a:latin typeface="Arial" charset="0"/>
              </a:rPr>
              <a:t>UBTV Quốc hội, pháp </a:t>
            </a:r>
            <a:r>
              <a:rPr lang="en-US" sz="1900" b="1" kern="0">
                <a:solidFill>
                  <a:srgbClr val="0000FF"/>
                </a:solidFill>
                <a:latin typeface="Arial" charset="0"/>
              </a:rPr>
              <a:t>lệnh </a:t>
            </a:r>
            <a:r>
              <a:rPr lang="en-US" sz="1900" b="1" kern="0" smtClean="0">
                <a:solidFill>
                  <a:srgbClr val="0000FF"/>
                </a:solidFill>
                <a:latin typeface="Arial" charset="0"/>
              </a:rPr>
              <a:t>sửa đổi có hiệu </a:t>
            </a:r>
            <a:r>
              <a:rPr lang="en-US" sz="1900" b="1" kern="0">
                <a:solidFill>
                  <a:srgbClr val="0000FF"/>
                </a:solidFill>
                <a:latin typeface="Arial" charset="0"/>
              </a:rPr>
              <a:t>lực kể từ ngày </a:t>
            </a:r>
            <a:r>
              <a:rPr lang="en-US" sz="1900" b="1" kern="0" smtClean="0">
                <a:solidFill>
                  <a:srgbClr val="FF0000"/>
                </a:solidFill>
                <a:latin typeface="Arial" charset="0"/>
              </a:rPr>
              <a:t>01/9/2012</a:t>
            </a:r>
            <a:r>
              <a:rPr lang="en-US" sz="1900" b="1" kern="0">
                <a:solidFill>
                  <a:srgbClr val="0000FF"/>
                </a:solidFill>
                <a:latin typeface="Arial" charset="0"/>
              </a:rPr>
              <a:t>.</a:t>
            </a:r>
          </a:p>
          <a:p>
            <a:pPr marL="457200" indent="-342900" algn="just" eaLnBrk="1" hangingPunct="1">
              <a:spcBef>
                <a:spcPts val="600"/>
              </a:spcBef>
              <a:spcAft>
                <a:spcPts val="0"/>
              </a:spcAft>
              <a:buClr>
                <a:srgbClr val="FF0000"/>
              </a:buClr>
              <a:buFont typeface="Wingdings" panose="05000000000000000000" pitchFamily="2" charset="2"/>
              <a:buChar char="Ø"/>
              <a:defRPr/>
            </a:pPr>
            <a:r>
              <a:rPr lang="en-US" sz="1900" b="1" kern="0">
                <a:solidFill>
                  <a:srgbClr val="0000FF"/>
                </a:solidFill>
                <a:latin typeface="Arial" charset="0"/>
              </a:rPr>
              <a:t>Ngày </a:t>
            </a:r>
            <a:r>
              <a:rPr lang="en-US" sz="1900" b="1" kern="0" smtClean="0">
                <a:solidFill>
                  <a:srgbClr val="FF0066"/>
                </a:solidFill>
                <a:latin typeface="Arial" charset="0"/>
              </a:rPr>
              <a:t>30/7/2012</a:t>
            </a:r>
            <a:r>
              <a:rPr lang="en-US" sz="1900" b="1" kern="0" smtClean="0">
                <a:solidFill>
                  <a:srgbClr val="0000FF"/>
                </a:solidFill>
                <a:latin typeface="Arial" charset="0"/>
              </a:rPr>
              <a:t>, </a:t>
            </a:r>
            <a:r>
              <a:rPr lang="en-US" sz="1900" b="1" kern="0">
                <a:solidFill>
                  <a:srgbClr val="0000FF"/>
                </a:solidFill>
                <a:latin typeface="Arial" charset="0"/>
              </a:rPr>
              <a:t>Quốc hội hợp nhất </a:t>
            </a:r>
            <a:r>
              <a:rPr lang="en-US" sz="1900" b="1" kern="0" smtClean="0">
                <a:solidFill>
                  <a:srgbClr val="0000FF"/>
                </a:solidFill>
                <a:latin typeface="Arial" charset="0"/>
              </a:rPr>
              <a:t>03 pháp lệnh trên bằng </a:t>
            </a:r>
            <a:r>
              <a:rPr lang="en-US" sz="1900" b="1" kern="0">
                <a:solidFill>
                  <a:srgbClr val="0000FF"/>
                </a:solidFill>
                <a:latin typeface="Arial" charset="0"/>
              </a:rPr>
              <a:t>Văn bản hợp nhất số </a:t>
            </a:r>
            <a:r>
              <a:rPr lang="en-US" sz="1900" b="1" kern="0" smtClean="0">
                <a:solidFill>
                  <a:srgbClr val="FF0066"/>
                </a:solidFill>
                <a:latin typeface="Arial" charset="0"/>
              </a:rPr>
              <a:t>01/VBHN-VPQH</a:t>
            </a:r>
            <a:r>
              <a:rPr lang="en-US" sz="1900" b="1" kern="0">
                <a:solidFill>
                  <a:srgbClr val="FF0066"/>
                </a:solidFill>
                <a:latin typeface="Arial" charset="0"/>
              </a:rPr>
              <a:t>.</a:t>
            </a:r>
            <a:endParaRPr lang="vi-VN" sz="1900" b="1" kern="0">
              <a:solidFill>
                <a:srgbClr val="FF0066"/>
              </a:solidFill>
              <a:latin typeface="Arial" charset="0"/>
            </a:endParaRPr>
          </a:p>
        </p:txBody>
      </p:sp>
      <p:sp>
        <p:nvSpPr>
          <p:cNvPr id="9" name="Title 1"/>
          <p:cNvSpPr>
            <a:spLocks noGrp="1"/>
          </p:cNvSpPr>
          <p:nvPr>
            <p:ph type="title"/>
          </p:nvPr>
        </p:nvSpPr>
        <p:spPr>
          <a:xfrm>
            <a:off x="234950" y="152400"/>
            <a:ext cx="8680450" cy="762000"/>
          </a:xfrm>
        </p:spPr>
        <p:txBody>
          <a:bodyPr anchor="ctr"/>
          <a:lstStyle/>
          <a:p>
            <a:pPr algn="ctr">
              <a:lnSpc>
                <a:spcPct val="110000"/>
              </a:lnSpc>
              <a:spcBef>
                <a:spcPts val="0"/>
              </a:spcBef>
            </a:pPr>
            <a:r>
              <a:rPr lang="en-US" sz="2500" b="1">
                <a:solidFill>
                  <a:srgbClr val="FF0000"/>
                </a:solidFill>
                <a:latin typeface="Arial" panose="020B0604020202020204" pitchFamily="34" charset="0"/>
                <a:cs typeface="Arial" panose="020B0604020202020204" pitchFamily="34" charset="0"/>
              </a:rPr>
              <a:t>GIỚI THIỆU </a:t>
            </a:r>
            <a:r>
              <a:rPr lang="en-US" altLang="en-US" sz="2500" b="1">
                <a:solidFill>
                  <a:srgbClr val="FF0000"/>
                </a:solidFill>
                <a:latin typeface="Arial" panose="020B0604020202020204" pitchFamily="34" charset="0"/>
                <a:cs typeface="Arial" panose="020B0604020202020204" pitchFamily="34" charset="0"/>
              </a:rPr>
              <a:t>PHÁP LỆNH </a:t>
            </a:r>
            <a:r>
              <a:rPr lang="en-US" altLang="en-US" sz="2500" b="1" smtClean="0">
                <a:solidFill>
                  <a:srgbClr val="FF0000"/>
                </a:solidFill>
                <a:latin typeface="Arial" panose="020B0604020202020204" pitchFamily="34" charset="0"/>
                <a:cs typeface="Arial" panose="020B0604020202020204" pitchFamily="34" charset="0"/>
              </a:rPr>
              <a:t/>
            </a:r>
            <a:br>
              <a:rPr lang="en-US" altLang="en-US" sz="2500" b="1" smtClean="0">
                <a:solidFill>
                  <a:srgbClr val="FF0000"/>
                </a:solidFill>
                <a:latin typeface="Arial" panose="020B0604020202020204" pitchFamily="34" charset="0"/>
                <a:cs typeface="Arial" panose="020B0604020202020204" pitchFamily="34" charset="0"/>
              </a:rPr>
            </a:br>
            <a:r>
              <a:rPr lang="en-US" altLang="en-US" sz="2500" b="1" smtClean="0">
                <a:solidFill>
                  <a:srgbClr val="FF0000"/>
                </a:solidFill>
                <a:latin typeface="Arial" panose="020B0604020202020204" pitchFamily="34" charset="0"/>
                <a:cs typeface="Arial" panose="020B0604020202020204" pitchFamily="34" charset="0"/>
              </a:rPr>
              <a:t>ƯU </a:t>
            </a:r>
            <a:r>
              <a:rPr lang="en-US" altLang="en-US" sz="2500" b="1">
                <a:solidFill>
                  <a:srgbClr val="FF0000"/>
                </a:solidFill>
                <a:latin typeface="Arial" panose="020B0604020202020204" pitchFamily="34" charset="0"/>
                <a:cs typeface="Arial" panose="020B0604020202020204" pitchFamily="34" charset="0"/>
              </a:rPr>
              <a:t>ĐÃI NGƯỜI CÓ CÔNG VỚI CÁCH </a:t>
            </a:r>
            <a:r>
              <a:rPr lang="en-US" altLang="en-US" sz="2500" b="1" smtClean="0">
                <a:solidFill>
                  <a:srgbClr val="FF0000"/>
                </a:solidFill>
                <a:latin typeface="Arial" panose="020B0604020202020204" pitchFamily="34" charset="0"/>
                <a:cs typeface="Arial" panose="020B0604020202020204" pitchFamily="34" charset="0"/>
              </a:rPr>
              <a:t>MẠNG</a:t>
            </a:r>
            <a:endParaRPr lang="en-US" sz="2500" b="1">
              <a:solidFill>
                <a:srgbClr val="FF0000"/>
              </a:solidFill>
              <a:latin typeface="Arial" panose="020B0604020202020204" pitchFamily="34" charset="0"/>
              <a:cs typeface="Arial" panose="020B0604020202020204" pitchFamily="34" charset="0"/>
            </a:endParaRPr>
          </a:p>
        </p:txBody>
      </p:sp>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28600" y="1302224"/>
            <a:ext cx="3502152" cy="5413248"/>
          </a:xfrm>
          <a:prstGeom prst="rect">
            <a:avLst/>
          </a:prstGeom>
        </p:spPr>
      </p:pic>
    </p:spTree>
    <p:extLst>
      <p:ext uri="{BB962C8B-B14F-4D97-AF65-F5344CB8AC3E}">
        <p14:creationId xmlns:p14="http://schemas.microsoft.com/office/powerpoint/2010/main" val="2465659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983"/>
            <a:ext cx="8680450" cy="1066800"/>
          </a:xfrm>
        </p:spPr>
        <p:txBody>
          <a:bodyPr anchor="ctr"/>
          <a:lstStyle/>
          <a:p>
            <a:pPr algn="ctr">
              <a:lnSpc>
                <a:spcPct val="120000"/>
              </a:lnSpc>
              <a:spcBef>
                <a:spcPts val="600"/>
              </a:spcBef>
              <a:spcAft>
                <a:spcPts val="600"/>
              </a:spcAft>
            </a:pPr>
            <a:r>
              <a:rPr lang="en-US" sz="2300" b="1" smtClean="0">
                <a:solidFill>
                  <a:srgbClr val="FF0000"/>
                </a:solidFill>
                <a:latin typeface="Arial" panose="020B0604020202020204" pitchFamily="34" charset="0"/>
                <a:cs typeface="Arial" panose="020B0604020202020204" pitchFamily="34" charset="0"/>
              </a:rPr>
              <a:t>BỐ CỤC CỦA PHÁP LỆNH </a:t>
            </a:r>
            <a:r>
              <a:rPr lang="en-US" sz="2300" b="1" smtClean="0">
                <a:solidFill>
                  <a:srgbClr val="0000FF"/>
                </a:solidFill>
                <a:latin typeface="Arial" panose="020B0604020202020204" pitchFamily="34" charset="0"/>
                <a:cs typeface="Arial" panose="020B0604020202020204" pitchFamily="34" charset="0"/>
              </a:rPr>
              <a:t>(48 điều)</a:t>
            </a:r>
            <a:r>
              <a:rPr lang="en-US" sz="2300" b="1" smtClean="0">
                <a:solidFill>
                  <a:srgbClr val="FF0000"/>
                </a:solidFill>
                <a:latin typeface="Arial" panose="020B0604020202020204" pitchFamily="34" charset="0"/>
                <a:cs typeface="Arial" panose="020B0604020202020204" pitchFamily="34" charset="0"/>
              </a:rPr>
              <a:t/>
            </a:r>
            <a:br>
              <a:rPr lang="en-US" sz="2300" b="1" smtClean="0">
                <a:solidFill>
                  <a:srgbClr val="FF0000"/>
                </a:solidFill>
                <a:latin typeface="Arial" panose="020B0604020202020204" pitchFamily="34" charset="0"/>
                <a:cs typeface="Arial" panose="020B0604020202020204" pitchFamily="34" charset="0"/>
              </a:rPr>
            </a:br>
            <a:r>
              <a:rPr lang="en-US" sz="2300" b="1" smtClean="0">
                <a:solidFill>
                  <a:srgbClr val="FF0000"/>
                </a:solidFill>
                <a:latin typeface="Arial" panose="020B0604020202020204" pitchFamily="34" charset="0"/>
                <a:cs typeface="Arial" panose="020B0604020202020204" pitchFamily="34" charset="0"/>
              </a:rPr>
              <a:t>(theo Văn bản hợp </a:t>
            </a:r>
            <a:r>
              <a:rPr lang="en-US" sz="2300" b="1">
                <a:solidFill>
                  <a:srgbClr val="FF0000"/>
                </a:solidFill>
                <a:latin typeface="Arial" panose="020B0604020202020204" pitchFamily="34" charset="0"/>
                <a:cs typeface="Arial" panose="020B0604020202020204" pitchFamily="34" charset="0"/>
              </a:rPr>
              <a:t>nhất số </a:t>
            </a:r>
            <a:r>
              <a:rPr lang="en-US" sz="2300" b="1" smtClean="0">
                <a:solidFill>
                  <a:srgbClr val="006600"/>
                </a:solidFill>
                <a:latin typeface="Arial" panose="020B0604020202020204" pitchFamily="34" charset="0"/>
                <a:cs typeface="Arial" panose="020B0604020202020204" pitchFamily="34" charset="0"/>
              </a:rPr>
              <a:t>01/VBHN-VPQH</a:t>
            </a:r>
            <a:r>
              <a:rPr lang="en-US" sz="2300" b="1" smtClean="0">
                <a:solidFill>
                  <a:srgbClr val="FF0000"/>
                </a:solidFill>
                <a:latin typeface="Arial" panose="020B0604020202020204" pitchFamily="34" charset="0"/>
                <a:cs typeface="Arial" panose="020B0604020202020204" pitchFamily="34" charset="0"/>
              </a:rPr>
              <a:t> ngày 30/7/2012</a:t>
            </a:r>
            <a:endParaRPr lang="en-US" sz="2300" b="1">
              <a:solidFill>
                <a:srgbClr val="FF0000"/>
              </a:solidFill>
              <a:latin typeface="Arial" panose="020B0604020202020204" pitchFamily="34" charset="0"/>
              <a:cs typeface="Arial" panose="020B0604020202020204" pitchFamily="34" charset="0"/>
            </a:endParaRPr>
          </a:p>
        </p:txBody>
      </p:sp>
      <p:sp>
        <p:nvSpPr>
          <p:cNvPr id="8"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6600"/>
                </a:solidFill>
                <a:latin typeface="Arial" charset="0"/>
              </a:rPr>
              <a:t>CHƯƠNG I. NHỮNG </a:t>
            </a:r>
            <a:r>
              <a:rPr lang="en-US" sz="2200" b="1" kern="0">
                <a:solidFill>
                  <a:srgbClr val="006600"/>
                </a:solidFill>
                <a:latin typeface="Arial" charset="0"/>
              </a:rPr>
              <a:t>QUY ĐỊNH </a:t>
            </a:r>
            <a:r>
              <a:rPr lang="en-US" sz="2200" b="1" kern="0" smtClean="0">
                <a:solidFill>
                  <a:srgbClr val="006600"/>
                </a:solidFill>
                <a:latin typeface="Arial" charset="0"/>
              </a:rPr>
              <a:t>CHUNG</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FF0066"/>
                </a:solidFill>
                <a:latin typeface="Arial" charset="0"/>
              </a:rPr>
              <a:t>CHƯƠNG II. ĐIỀU </a:t>
            </a:r>
            <a:r>
              <a:rPr lang="en-US" sz="2200" b="1" kern="0">
                <a:solidFill>
                  <a:srgbClr val="FF0066"/>
                </a:solidFill>
                <a:latin typeface="Arial" charset="0"/>
              </a:rPr>
              <a:t>KIỆN, TIÊU CHUẨN VÀ CÁC CHẾ ĐỘ </a:t>
            </a:r>
            <a:r>
              <a:rPr lang="en-US" sz="2200" b="1" kern="0" smtClean="0">
                <a:solidFill>
                  <a:srgbClr val="FF0066"/>
                </a:solidFill>
                <a:latin typeface="Arial" charset="0"/>
              </a:rPr>
              <a:t/>
            </a:r>
            <a:br>
              <a:rPr lang="en-US" sz="2200" b="1" kern="0" smtClean="0">
                <a:solidFill>
                  <a:srgbClr val="FF0066"/>
                </a:solidFill>
                <a:latin typeface="Arial" charset="0"/>
              </a:rPr>
            </a:br>
            <a:r>
              <a:rPr lang="en-US" sz="2200" b="1" kern="0" smtClean="0">
                <a:solidFill>
                  <a:srgbClr val="FF0066"/>
                </a:solidFill>
                <a:latin typeface="Arial" charset="0"/>
              </a:rPr>
              <a:t>ƯU ĐÃI</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6600"/>
                </a:solidFill>
                <a:latin typeface="Arial" charset="0"/>
              </a:rPr>
              <a:t>CHƯƠNG III. TRÁCH </a:t>
            </a:r>
            <a:r>
              <a:rPr lang="en-US" sz="2200" b="1" kern="0">
                <a:solidFill>
                  <a:srgbClr val="006600"/>
                </a:solidFill>
                <a:latin typeface="Arial" charset="0"/>
              </a:rPr>
              <a:t>NHIỆM CỦA CƠ QUAN QUẢN LÝ NHÀ NƯỚC VỀ ƯU ĐÃI NGƯỜI CÓ CÔNG VỚI CÁCH </a:t>
            </a:r>
            <a:r>
              <a:rPr lang="en-US" sz="2200" b="1" kern="0" smtClean="0">
                <a:solidFill>
                  <a:srgbClr val="006600"/>
                </a:solidFill>
                <a:latin typeface="Arial" charset="0"/>
              </a:rPr>
              <a:t>MẠNG</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IV. KHIẾU </a:t>
            </a:r>
            <a:r>
              <a:rPr lang="en-US" sz="2200" b="1" kern="0">
                <a:solidFill>
                  <a:srgbClr val="0000FF"/>
                </a:solidFill>
                <a:latin typeface="Arial" charset="0"/>
              </a:rPr>
              <a:t>NẠI, TỐ CÁO VÀ XỬ LÝ VI </a:t>
            </a:r>
            <a:r>
              <a:rPr lang="en-US" sz="2200" b="1" kern="0" smtClean="0">
                <a:solidFill>
                  <a:srgbClr val="0000FF"/>
                </a:solidFill>
                <a:latin typeface="Arial" charset="0"/>
              </a:rPr>
              <a:t>PHẠM</a:t>
            </a:r>
          </a:p>
          <a:p>
            <a:pPr indent="-457200" algn="just" eaLnBrk="1" hangingPunct="1">
              <a:lnSpc>
                <a:spcPct val="120000"/>
              </a:lnSpc>
              <a:spcBef>
                <a:spcPts val="1200"/>
              </a:spcBef>
              <a:spcAft>
                <a:spcPts val="0"/>
              </a:spcAft>
              <a:buClr>
                <a:srgbClr val="FF0000"/>
              </a:buClr>
              <a:buFont typeface="+mj-lt"/>
              <a:buAutoNum type="arabicPeriod"/>
              <a:defRPr/>
            </a:pPr>
            <a:r>
              <a:rPr lang="en-US" sz="2200" b="1" kern="0" smtClean="0">
                <a:solidFill>
                  <a:srgbClr val="0000FF"/>
                </a:solidFill>
                <a:latin typeface="Arial" charset="0"/>
              </a:rPr>
              <a:t>CHƯƠNG V. ĐIỀU </a:t>
            </a:r>
            <a:r>
              <a:rPr lang="en-US" sz="2200" b="1" kern="0">
                <a:solidFill>
                  <a:srgbClr val="0000FF"/>
                </a:solidFill>
                <a:latin typeface="Arial" charset="0"/>
              </a:rPr>
              <a:t>KHOẢN THI </a:t>
            </a:r>
            <a:r>
              <a:rPr lang="en-US" sz="2200" b="1" kern="0" smtClean="0">
                <a:solidFill>
                  <a:srgbClr val="0000FF"/>
                </a:solidFill>
                <a:latin typeface="Arial" charset="0"/>
              </a:rPr>
              <a:t>HÀNH</a:t>
            </a:r>
          </a:p>
        </p:txBody>
      </p:sp>
    </p:spTree>
    <p:extLst>
      <p:ext uri="{BB962C8B-B14F-4D97-AF65-F5344CB8AC3E}">
        <p14:creationId xmlns:p14="http://schemas.microsoft.com/office/powerpoint/2010/main" val="2047960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vi-VN" sz="2400" b="1" smtClean="0">
                <a:solidFill>
                  <a:srgbClr val="FF0000"/>
                </a:solidFill>
                <a:latin typeface="Arial" panose="020B0604020202020204" pitchFamily="34" charset="0"/>
                <a:cs typeface="Arial" panose="020B0604020202020204" pitchFamily="34" charset="0"/>
              </a:rPr>
              <a:t>C</a:t>
            </a:r>
            <a:r>
              <a:rPr lang="en-US" sz="2400" b="1" smtClean="0">
                <a:solidFill>
                  <a:srgbClr val="FF0000"/>
                </a:solidFill>
                <a:latin typeface="Arial" panose="020B0604020202020204" pitchFamily="34" charset="0"/>
                <a:cs typeface="Arial" panose="020B0604020202020204" pitchFamily="34" charset="0"/>
              </a:rPr>
              <a:t>HƯƠNG I. NHỮNG QUY ĐỊNH CHUNG</a:t>
            </a:r>
            <a:endParaRPr lang="en-US" sz="2400" b="1">
              <a:solidFill>
                <a:srgbClr val="FF0066"/>
              </a:solidFill>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bwMode="auto">
          <a:xfrm>
            <a:off x="141288" y="1219200"/>
            <a:ext cx="8861425" cy="54102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lnSpc>
                <a:spcPct val="114000"/>
              </a:lnSpc>
              <a:spcBef>
                <a:spcPts val="1200"/>
              </a:spcBef>
              <a:spcAft>
                <a:spcPts val="0"/>
              </a:spcAft>
              <a:buClr>
                <a:srgbClr val="FF0000"/>
              </a:buClr>
              <a:buFont typeface="Wingdings" pitchFamily="2" charset="2"/>
              <a:buChar char="v"/>
              <a:defRPr/>
            </a:pPr>
            <a:r>
              <a:rPr lang="en-US" sz="2400" b="1" kern="0" smtClean="0">
                <a:solidFill>
                  <a:srgbClr val="FF0066"/>
                </a:solidFill>
                <a:latin typeface="Arial" charset="0"/>
              </a:rPr>
              <a:t>Điều 1. </a:t>
            </a:r>
          </a:p>
          <a:p>
            <a:pPr indent="-457200" algn="just" eaLnBrk="1" hangingPunct="1">
              <a:lnSpc>
                <a:spcPct val="114000"/>
              </a:lnSpc>
              <a:spcBef>
                <a:spcPts val="1200"/>
              </a:spcBef>
              <a:spcAft>
                <a:spcPts val="0"/>
              </a:spcAft>
              <a:buClr>
                <a:srgbClr val="FF0000"/>
              </a:buClr>
              <a:buFont typeface="Wingdings" pitchFamily="2" charset="2"/>
              <a:buChar char="ü"/>
              <a:defRPr/>
            </a:pPr>
            <a:r>
              <a:rPr lang="en-US" sz="2400" b="1" kern="0" smtClean="0">
                <a:solidFill>
                  <a:srgbClr val="0000FF"/>
                </a:solidFill>
                <a:latin typeface="Arial" charset="0"/>
              </a:rPr>
              <a:t>Pháp </a:t>
            </a:r>
            <a:r>
              <a:rPr lang="en-US" sz="2400" b="1" kern="0">
                <a:solidFill>
                  <a:srgbClr val="0000FF"/>
                </a:solidFill>
                <a:latin typeface="Arial" charset="0"/>
              </a:rPr>
              <a:t>lệnh này quy định về đối tượng, phạm vi, điều kiện, tiêu chuẩn, các chế độ ưu đãi người có công với cách mạng và thân nhân của </a:t>
            </a:r>
            <a:r>
              <a:rPr lang="en-US" sz="2400" b="1" kern="0" smtClean="0">
                <a:solidFill>
                  <a:srgbClr val="0000FF"/>
                </a:solidFill>
                <a:latin typeface="Arial" charset="0"/>
              </a:rPr>
              <a:t>họ.</a:t>
            </a:r>
          </a:p>
          <a:p>
            <a:pPr indent="-457200" algn="just" eaLnBrk="1" hangingPunct="1">
              <a:lnSpc>
                <a:spcPct val="114000"/>
              </a:lnSpc>
              <a:spcBef>
                <a:spcPts val="1200"/>
              </a:spcBef>
              <a:spcAft>
                <a:spcPts val="0"/>
              </a:spcAft>
              <a:buClr>
                <a:srgbClr val="FF0000"/>
              </a:buClr>
              <a:buFont typeface="Wingdings" pitchFamily="2" charset="2"/>
              <a:buChar char="ü"/>
              <a:defRPr/>
            </a:pPr>
            <a:r>
              <a:rPr lang="en-US" sz="2400" b="1" kern="0">
                <a:solidFill>
                  <a:srgbClr val="0000FF"/>
                </a:solidFill>
                <a:latin typeface="Arial" charset="0"/>
              </a:rPr>
              <a:t>T</a:t>
            </a:r>
            <a:r>
              <a:rPr lang="en-US" sz="2400" b="1" kern="0" smtClean="0">
                <a:solidFill>
                  <a:srgbClr val="0000FF"/>
                </a:solidFill>
                <a:latin typeface="Arial" charset="0"/>
              </a:rPr>
              <a:t>rách </a:t>
            </a:r>
            <a:r>
              <a:rPr lang="en-US" sz="2400" b="1" kern="0">
                <a:solidFill>
                  <a:srgbClr val="0000FF"/>
                </a:solidFill>
                <a:latin typeface="Arial" charset="0"/>
              </a:rPr>
              <a:t>nhiệm của cơ quan, tổ chức và cá nhân trong việc thực hiện chính sách, chế độ ưu đãi người có công với cách mạng và thân nhân của họ</a:t>
            </a:r>
            <a:r>
              <a:rPr lang="en-US" sz="2400" b="1" kern="0" smtClean="0">
                <a:solidFill>
                  <a:srgbClr val="0000FF"/>
                </a:solidFill>
                <a:latin typeface="Arial" charset="0"/>
              </a:rPr>
              <a:t>.</a:t>
            </a:r>
            <a:endParaRPr lang="en-US" sz="2400" b="1" kern="0">
              <a:solidFill>
                <a:srgbClr val="0000FF"/>
              </a:solidFill>
              <a:latin typeface="Arial" charset="0"/>
            </a:endParaRPr>
          </a:p>
        </p:txBody>
      </p:sp>
    </p:spTree>
    <p:extLst>
      <p:ext uri="{BB962C8B-B14F-4D97-AF65-F5344CB8AC3E}">
        <p14:creationId xmlns:p14="http://schemas.microsoft.com/office/powerpoint/2010/main" val="6524337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152400"/>
            <a:ext cx="8680450" cy="914400"/>
          </a:xfrm>
        </p:spPr>
        <p:txBody>
          <a:bodyPr anchor="ctr"/>
          <a:lstStyle/>
          <a:p>
            <a:pPr algn="ctr">
              <a:lnSpc>
                <a:spcPct val="110000"/>
              </a:lnSpc>
              <a:spcBef>
                <a:spcPts val="600"/>
              </a:spcBef>
            </a:pPr>
            <a:r>
              <a:rPr lang="en-US" sz="2400" b="1" smtClean="0">
                <a:solidFill>
                  <a:srgbClr val="FF0000"/>
                </a:solidFill>
                <a:latin typeface="Arial" panose="020B0604020202020204" pitchFamily="34" charset="0"/>
                <a:cs typeface="Arial" panose="020B0604020202020204" pitchFamily="34" charset="0"/>
              </a:rPr>
              <a:t>Điều </a:t>
            </a:r>
            <a:r>
              <a:rPr lang="en-US" sz="2400" b="1">
                <a:solidFill>
                  <a:srgbClr val="FF0000"/>
                </a:solidFill>
                <a:latin typeface="Arial" panose="020B0604020202020204" pitchFamily="34" charset="0"/>
                <a:cs typeface="Arial" panose="020B0604020202020204" pitchFamily="34" charset="0"/>
              </a:rPr>
              <a:t>2. Đối tượng hưởng chế độ ưu đãi quy </a:t>
            </a:r>
            <a:r>
              <a:rPr lang="en-US" sz="2400" b="1" smtClean="0">
                <a:solidFill>
                  <a:srgbClr val="FF0000"/>
                </a:solidFill>
                <a:latin typeface="Arial" panose="020B0604020202020204" pitchFamily="34" charset="0"/>
                <a:cs typeface="Arial" panose="020B0604020202020204" pitchFamily="34" charset="0"/>
              </a:rPr>
              <a:t>định</a:t>
            </a:r>
            <a:br>
              <a:rPr lang="en-US" sz="2400" b="1" smtClean="0">
                <a:solidFill>
                  <a:srgbClr val="FF0000"/>
                </a:solidFill>
                <a:latin typeface="Arial" panose="020B0604020202020204" pitchFamily="34" charset="0"/>
                <a:cs typeface="Arial" panose="020B0604020202020204" pitchFamily="34" charset="0"/>
              </a:rPr>
            </a:br>
            <a:r>
              <a:rPr lang="en-US" sz="2400" b="1" smtClean="0">
                <a:solidFill>
                  <a:srgbClr val="FF0000"/>
                </a:solidFill>
                <a:latin typeface="Arial" panose="020B0604020202020204" pitchFamily="34" charset="0"/>
                <a:cs typeface="Arial" panose="020B0604020202020204" pitchFamily="34" charset="0"/>
              </a:rPr>
              <a:t>tại </a:t>
            </a:r>
            <a:r>
              <a:rPr lang="en-US" sz="2400" b="1">
                <a:solidFill>
                  <a:srgbClr val="FF0000"/>
                </a:solidFill>
                <a:latin typeface="Arial" panose="020B0604020202020204" pitchFamily="34" charset="0"/>
                <a:cs typeface="Arial" panose="020B0604020202020204" pitchFamily="34" charset="0"/>
              </a:rPr>
              <a:t>Pháp lệnh này bao gồm:</a:t>
            </a:r>
          </a:p>
        </p:txBody>
      </p:sp>
      <p:sp>
        <p:nvSpPr>
          <p:cNvPr id="4" name="Rectangle 3"/>
          <p:cNvSpPr txBox="1">
            <a:spLocks noChangeArrowheads="1"/>
          </p:cNvSpPr>
          <p:nvPr/>
        </p:nvSpPr>
        <p:spPr bwMode="auto">
          <a:xfrm>
            <a:off x="141288" y="1143000"/>
            <a:ext cx="8861425" cy="5638800"/>
          </a:xfrm>
          <a:prstGeom prst="rect">
            <a:avLst/>
          </a:prstGeom>
          <a:noFill/>
          <a:ln>
            <a:noFill/>
          </a:ln>
          <a:extLst/>
        </p:spPr>
        <p:txBody>
          <a:bodyPr tIns="91440" bIns="0"/>
          <a:lstStyle>
            <a:lvl1pPr marL="571500" indent="-571500" algn="l" rtl="0" eaLnBrk="0" fontAlgn="base" hangingPunct="0">
              <a:spcBef>
                <a:spcPct val="20000"/>
              </a:spcBef>
              <a:spcAft>
                <a:spcPct val="0"/>
              </a:spcAft>
              <a:buClr>
                <a:schemeClr val="accent2"/>
              </a:buClr>
              <a:buFont typeface="Wingdings" pitchFamily="2" charset="2"/>
              <a:buAutoNum type="arabicPeriod"/>
              <a:defRPr sz="3000">
                <a:solidFill>
                  <a:schemeClr val="tx1"/>
                </a:solidFill>
                <a:latin typeface="+mn-lt"/>
                <a:ea typeface="+mn-ea"/>
                <a:cs typeface="+mn-cs"/>
              </a:defRPr>
            </a:lvl1pPr>
            <a:lvl2pPr marL="966788" indent="-495300" algn="l" rtl="0" eaLnBrk="0" fontAlgn="base" hangingPunct="0">
              <a:spcBef>
                <a:spcPct val="20000"/>
              </a:spcBef>
              <a:spcAft>
                <a:spcPct val="0"/>
              </a:spcAft>
              <a:buClr>
                <a:schemeClr val="accent2"/>
              </a:buClr>
              <a:buFont typeface="Wingdings" pitchFamily="2" charset="2"/>
              <a:buChar char="¤"/>
              <a:defRPr sz="2600">
                <a:solidFill>
                  <a:schemeClr val="tx1"/>
                </a:solidFill>
                <a:latin typeface="+mn-lt"/>
              </a:defRPr>
            </a:lvl2pPr>
            <a:lvl3pPr marL="1347788" indent="-438150" algn="l" rtl="0" eaLnBrk="0" fontAlgn="base" hangingPunct="0">
              <a:spcBef>
                <a:spcPct val="20000"/>
              </a:spcBef>
              <a:spcAft>
                <a:spcPct val="0"/>
              </a:spcAft>
              <a:buClr>
                <a:schemeClr val="accent2"/>
              </a:buClr>
              <a:buFont typeface="Wingdings" pitchFamily="2" charset="2"/>
              <a:buChar char="£"/>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indent="-457200" algn="just" eaLnBrk="1" hangingPunct="1">
              <a:spcBef>
                <a:spcPts val="600"/>
              </a:spcBef>
              <a:spcAft>
                <a:spcPts val="0"/>
              </a:spcAft>
              <a:buClr>
                <a:srgbClr val="FF0000"/>
              </a:buClr>
              <a:buFont typeface="+mj-lt"/>
              <a:buAutoNum type="arabicPeriod"/>
              <a:defRPr/>
            </a:pPr>
            <a:r>
              <a:rPr lang="en-US" sz="1900" b="1" kern="0" smtClean="0">
                <a:solidFill>
                  <a:srgbClr val="FF0066"/>
                </a:solidFill>
                <a:latin typeface="Arial" charset="0"/>
              </a:rPr>
              <a:t>Người </a:t>
            </a:r>
            <a:r>
              <a:rPr lang="en-US" sz="1900" b="1" kern="0">
                <a:solidFill>
                  <a:srgbClr val="FF0066"/>
                </a:solidFill>
                <a:latin typeface="Arial" charset="0"/>
              </a:rPr>
              <a:t>có công với cách </a:t>
            </a:r>
            <a:r>
              <a:rPr lang="en-US" sz="1900" b="1" kern="0" smtClean="0">
                <a:solidFill>
                  <a:srgbClr val="FF0066"/>
                </a:solidFill>
                <a:latin typeface="Arial" charset="0"/>
              </a:rPr>
              <a:t>mạng: </a:t>
            </a:r>
            <a:r>
              <a:rPr lang="en-US" sz="1900" b="1" kern="0" smtClean="0">
                <a:solidFill>
                  <a:srgbClr val="006600"/>
                </a:solidFill>
                <a:latin typeface="Arial" charset="0"/>
              </a:rPr>
              <a:t>(12 nhóm đối tượng)</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Người </a:t>
            </a:r>
            <a:r>
              <a:rPr lang="en-US" sz="1900" b="1" kern="0">
                <a:solidFill>
                  <a:srgbClr val="0000FF"/>
                </a:solidFill>
                <a:latin typeface="Arial" charset="0"/>
              </a:rPr>
              <a:t>hoạt động cách mạng trước ngày </a:t>
            </a:r>
            <a:r>
              <a:rPr lang="en-US" sz="1900" b="1" kern="0" smtClean="0">
                <a:solidFill>
                  <a:srgbClr val="0000FF"/>
                </a:solidFill>
                <a:latin typeface="Arial" charset="0"/>
              </a:rPr>
              <a:t>01-01-1945;</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Người </a:t>
            </a:r>
            <a:r>
              <a:rPr lang="en-US" sz="1900" b="1" kern="0">
                <a:solidFill>
                  <a:srgbClr val="0000FF"/>
                </a:solidFill>
                <a:latin typeface="Arial" charset="0"/>
              </a:rPr>
              <a:t>hoạt động cách mạng từ ngày </a:t>
            </a:r>
            <a:r>
              <a:rPr lang="en-US" sz="1900" b="1" kern="0" smtClean="0">
                <a:solidFill>
                  <a:srgbClr val="0000FF"/>
                </a:solidFill>
                <a:latin typeface="Arial" charset="0"/>
              </a:rPr>
              <a:t>01-01-1945 </a:t>
            </a:r>
            <a:r>
              <a:rPr lang="en-US" sz="1900" b="1" kern="0">
                <a:solidFill>
                  <a:srgbClr val="0000FF"/>
                </a:solidFill>
                <a:latin typeface="Arial" charset="0"/>
              </a:rPr>
              <a:t>đến ngày khởi nghĩa tháng Tám năm </a:t>
            </a:r>
            <a:r>
              <a:rPr lang="en-US" sz="1900" b="1" kern="0" smtClean="0">
                <a:solidFill>
                  <a:srgbClr val="0000FF"/>
                </a:solidFill>
                <a:latin typeface="Arial" charset="0"/>
              </a:rPr>
              <a:t>1945;</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Liệt sĩ;</a:t>
            </a:r>
          </a:p>
          <a:p>
            <a:pPr indent="-457200" algn="just" eaLnBrk="1" hangingPunct="1">
              <a:spcBef>
                <a:spcPts val="600"/>
              </a:spcBef>
              <a:spcAft>
                <a:spcPts val="0"/>
              </a:spcAft>
              <a:buClr>
                <a:srgbClr val="FF0000"/>
              </a:buClr>
              <a:buFont typeface="+mj-lt"/>
              <a:buAutoNum type="alphaLcParenR"/>
              <a:defRPr/>
            </a:pPr>
            <a:r>
              <a:rPr lang="en-US" sz="1900" b="1" kern="0" smtClean="0">
                <a:solidFill>
                  <a:srgbClr val="0000FF"/>
                </a:solidFill>
                <a:latin typeface="Arial" charset="0"/>
              </a:rPr>
              <a:t>Bà </a:t>
            </a:r>
            <a:r>
              <a:rPr lang="en-US" sz="1900" b="1" kern="0">
                <a:solidFill>
                  <a:srgbClr val="0000FF"/>
                </a:solidFill>
                <a:latin typeface="Arial" charset="0"/>
              </a:rPr>
              <a:t>mẹ Việt Nam anh </a:t>
            </a:r>
            <a:r>
              <a:rPr lang="en-US" sz="1900" b="1" kern="0" smtClean="0">
                <a:solidFill>
                  <a:srgbClr val="0000FF"/>
                </a:solidFill>
                <a:latin typeface="Arial" charset="0"/>
              </a:rPr>
              <a:t>hùng;</a:t>
            </a:r>
          </a:p>
          <a:p>
            <a:pPr marL="114300" indent="0" algn="just" eaLnBrk="1" hangingPunct="1">
              <a:spcBef>
                <a:spcPts val="600"/>
              </a:spcBef>
              <a:spcAft>
                <a:spcPts val="0"/>
              </a:spcAft>
              <a:buClr>
                <a:srgbClr val="FF0000"/>
              </a:buClr>
              <a:buNone/>
              <a:defRPr/>
            </a:pPr>
            <a:r>
              <a:rPr lang="en-US" sz="1900" b="1" kern="0">
                <a:solidFill>
                  <a:srgbClr val="FF0000"/>
                </a:solidFill>
                <a:latin typeface="Arial" charset="0"/>
              </a:rPr>
              <a:t>đ</a:t>
            </a:r>
            <a:r>
              <a:rPr lang="en-US" sz="1900" b="1" kern="0" smtClean="0">
                <a:solidFill>
                  <a:srgbClr val="FF0000"/>
                </a:solidFill>
                <a:latin typeface="Arial" charset="0"/>
              </a:rPr>
              <a:t>)</a:t>
            </a:r>
            <a:r>
              <a:rPr lang="en-US" sz="1900" b="1" kern="0" smtClean="0">
                <a:solidFill>
                  <a:srgbClr val="0000FF"/>
                </a:solidFill>
                <a:latin typeface="Arial" charset="0"/>
              </a:rPr>
              <a:t>    Anh </a:t>
            </a:r>
            <a:r>
              <a:rPr lang="en-US" sz="1900" b="1" kern="0">
                <a:solidFill>
                  <a:srgbClr val="0000FF"/>
                </a:solidFill>
                <a:latin typeface="Arial" charset="0"/>
              </a:rPr>
              <a:t>hùng Lực lượng vũ trang nhân </a:t>
            </a:r>
            <a:r>
              <a:rPr lang="en-US" sz="1900" b="1" kern="0" smtClean="0">
                <a:solidFill>
                  <a:srgbClr val="0000FF"/>
                </a:solidFill>
                <a:latin typeface="Arial" charset="0"/>
              </a:rPr>
              <a:t>dân;</a:t>
            </a:r>
          </a:p>
          <a:p>
            <a:pPr indent="-457200" algn="just" eaLnBrk="1" hangingPunct="1">
              <a:spcBef>
                <a:spcPts val="600"/>
              </a:spcBef>
              <a:spcAft>
                <a:spcPts val="0"/>
              </a:spcAft>
              <a:buClr>
                <a:srgbClr val="FF0000"/>
              </a:buClr>
              <a:buAutoNum type="alphaLcParenR" startAt="5"/>
              <a:defRPr/>
            </a:pPr>
            <a:r>
              <a:rPr lang="en-US" sz="1900" b="1" kern="0" smtClean="0">
                <a:solidFill>
                  <a:srgbClr val="0000FF"/>
                </a:solidFill>
                <a:latin typeface="Arial" charset="0"/>
              </a:rPr>
              <a:t>Anh </a:t>
            </a:r>
            <a:r>
              <a:rPr lang="en-US" sz="1900" b="1" kern="0">
                <a:solidFill>
                  <a:srgbClr val="0000FF"/>
                </a:solidFill>
                <a:latin typeface="Arial" charset="0"/>
              </a:rPr>
              <a:t>hùng Lao động trong thời kỳ kháng </a:t>
            </a:r>
            <a:r>
              <a:rPr lang="en-US" sz="1900" b="1" kern="0" smtClean="0">
                <a:solidFill>
                  <a:srgbClr val="0000FF"/>
                </a:solidFill>
                <a:latin typeface="Arial" charset="0"/>
              </a:rPr>
              <a:t>chiến;</a:t>
            </a:r>
          </a:p>
          <a:p>
            <a:pPr indent="-457200" algn="just" eaLnBrk="1" hangingPunct="1">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Thương </a:t>
            </a:r>
            <a:r>
              <a:rPr lang="en-US" sz="1900" b="1" kern="0">
                <a:solidFill>
                  <a:srgbClr val="0000FF"/>
                </a:solidFill>
                <a:latin typeface="Arial" charset="0"/>
              </a:rPr>
              <a:t>binh, người hưởng chính sách như thương </a:t>
            </a:r>
            <a:r>
              <a:rPr lang="en-US" sz="1900" b="1" kern="0" smtClean="0">
                <a:solidFill>
                  <a:srgbClr val="0000FF"/>
                </a:solidFill>
                <a:latin typeface="Arial" charset="0"/>
              </a:rPr>
              <a:t>binh;</a:t>
            </a:r>
          </a:p>
          <a:p>
            <a:pPr indent="-457200" algn="just" eaLnBrk="1" hangingPunct="1">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Bệnh binh;</a:t>
            </a:r>
          </a:p>
          <a:p>
            <a:pPr indent="-457200" algn="just" eaLnBrk="1" hangingPunct="1">
              <a:spcBef>
                <a:spcPts val="600"/>
              </a:spcBef>
              <a:spcAft>
                <a:spcPts val="0"/>
              </a:spcAft>
              <a:buClr>
                <a:srgbClr val="FF0000"/>
              </a:buClr>
              <a:buFont typeface="+mj-lt"/>
              <a:buAutoNum type="alphaLcParenR" startAt="7"/>
              <a:defRPr/>
            </a:pPr>
            <a:r>
              <a:rPr lang="en-US" sz="1900" b="1" kern="0" smtClean="0">
                <a:solidFill>
                  <a:srgbClr val="0000FF"/>
                </a:solidFill>
                <a:latin typeface="Arial" charset="0"/>
              </a:rPr>
              <a:t>Người </a:t>
            </a:r>
            <a:r>
              <a:rPr lang="en-US" sz="1900" b="1" kern="0">
                <a:solidFill>
                  <a:srgbClr val="0000FF"/>
                </a:solidFill>
                <a:latin typeface="Arial" charset="0"/>
              </a:rPr>
              <a:t>hoạt động kháng chiến bị nhiễm chất độc hoá </a:t>
            </a:r>
            <a:r>
              <a:rPr lang="en-US" sz="1900" b="1" kern="0" smtClean="0">
                <a:solidFill>
                  <a:srgbClr val="0000FF"/>
                </a:solidFill>
                <a:latin typeface="Arial" charset="0"/>
              </a:rPr>
              <a:t>học;</a:t>
            </a:r>
          </a:p>
          <a:p>
            <a:pPr indent="-457200" algn="just" eaLnBrk="1" hangingPunct="1">
              <a:spcBef>
                <a:spcPts val="600"/>
              </a:spcBef>
              <a:spcAft>
                <a:spcPts val="0"/>
              </a:spcAft>
              <a:buClr>
                <a:srgbClr val="FF0000"/>
              </a:buClr>
              <a:buFont typeface="+mj-lt"/>
              <a:buAutoNum type="alphaLcParenR" startAt="11"/>
              <a:defRPr/>
            </a:pPr>
            <a:r>
              <a:rPr lang="en-US" sz="1900" b="1" kern="0" spc="-50" smtClean="0">
                <a:solidFill>
                  <a:srgbClr val="0000FF"/>
                </a:solidFill>
                <a:latin typeface="Arial" charset="0"/>
              </a:rPr>
              <a:t>Người </a:t>
            </a:r>
            <a:r>
              <a:rPr lang="en-US" sz="1900" b="1" kern="0" spc="-50">
                <a:solidFill>
                  <a:srgbClr val="0000FF"/>
                </a:solidFill>
                <a:latin typeface="Arial" charset="0"/>
              </a:rPr>
              <a:t>hoạt động cách mạng, hoạt động kháng chiến bị địch bắt tù, </a:t>
            </a:r>
            <a:r>
              <a:rPr lang="en-US" sz="1900" b="1" kern="0" spc="-50" smtClean="0">
                <a:solidFill>
                  <a:srgbClr val="0000FF"/>
                </a:solidFill>
                <a:latin typeface="Arial" charset="0"/>
              </a:rPr>
              <a:t>đày;</a:t>
            </a:r>
          </a:p>
          <a:p>
            <a:pPr indent="-457200" algn="just" eaLnBrk="1" hangingPunct="1">
              <a:spcBef>
                <a:spcPts val="600"/>
              </a:spcBef>
              <a:spcAft>
                <a:spcPts val="0"/>
              </a:spcAft>
              <a:buClr>
                <a:srgbClr val="FF0000"/>
              </a:buClr>
              <a:buFont typeface="+mj-lt"/>
              <a:buAutoNum type="alphaLcParenR" startAt="11"/>
              <a:defRPr/>
            </a:pPr>
            <a:r>
              <a:rPr lang="en-US" sz="1900" b="1" kern="0" smtClean="0">
                <a:solidFill>
                  <a:srgbClr val="0000FF"/>
                </a:solidFill>
                <a:latin typeface="Arial" charset="0"/>
              </a:rPr>
              <a:t>Người </a:t>
            </a:r>
            <a:r>
              <a:rPr lang="en-US" sz="1900" b="1" kern="0">
                <a:solidFill>
                  <a:srgbClr val="0000FF"/>
                </a:solidFill>
                <a:latin typeface="Arial" charset="0"/>
              </a:rPr>
              <a:t>hoạt động kháng chiến giải phóng dân tộc, bảo vệ Tổ quốc và làm nghĩa vụ quốc </a:t>
            </a:r>
            <a:r>
              <a:rPr lang="en-US" sz="1900" b="1" kern="0" smtClean="0">
                <a:solidFill>
                  <a:srgbClr val="0000FF"/>
                </a:solidFill>
                <a:latin typeface="Arial" charset="0"/>
              </a:rPr>
              <a:t>tế;</a:t>
            </a:r>
          </a:p>
          <a:p>
            <a:pPr indent="-457200" algn="just" eaLnBrk="1" hangingPunct="1">
              <a:spcBef>
                <a:spcPts val="600"/>
              </a:spcBef>
              <a:spcAft>
                <a:spcPts val="0"/>
              </a:spcAft>
              <a:buClr>
                <a:srgbClr val="FF0000"/>
              </a:buClr>
              <a:buFont typeface="+mj-lt"/>
              <a:buAutoNum type="alphaLcParenR" startAt="11"/>
              <a:defRPr/>
            </a:pPr>
            <a:r>
              <a:rPr lang="en-US" sz="1900" b="1" kern="0" smtClean="0">
                <a:solidFill>
                  <a:srgbClr val="0000FF"/>
                </a:solidFill>
                <a:latin typeface="Arial" charset="0"/>
              </a:rPr>
              <a:t>Người </a:t>
            </a:r>
            <a:r>
              <a:rPr lang="en-US" sz="1900" b="1" kern="0">
                <a:solidFill>
                  <a:srgbClr val="0000FF"/>
                </a:solidFill>
                <a:latin typeface="Arial" charset="0"/>
              </a:rPr>
              <a:t>có công giúp đỡ cách </a:t>
            </a:r>
            <a:r>
              <a:rPr lang="en-US" sz="1900" b="1" kern="0" smtClean="0">
                <a:solidFill>
                  <a:srgbClr val="0000FF"/>
                </a:solidFill>
                <a:latin typeface="Arial" charset="0"/>
              </a:rPr>
              <a:t>mạng.</a:t>
            </a:r>
          </a:p>
          <a:p>
            <a:pPr indent="-457200" algn="just" eaLnBrk="1" hangingPunct="1">
              <a:spcBef>
                <a:spcPts val="600"/>
              </a:spcBef>
              <a:spcAft>
                <a:spcPts val="0"/>
              </a:spcAft>
              <a:buClr>
                <a:srgbClr val="FF0000"/>
              </a:buClr>
              <a:buFont typeface="+mj-lt"/>
              <a:buAutoNum type="arabicPeriod" startAt="2"/>
              <a:defRPr/>
            </a:pPr>
            <a:r>
              <a:rPr lang="en-US" sz="1900" b="1" kern="0" smtClean="0">
                <a:solidFill>
                  <a:srgbClr val="FF0066"/>
                </a:solidFill>
                <a:latin typeface="Arial" charset="0"/>
              </a:rPr>
              <a:t>Thân </a:t>
            </a:r>
            <a:r>
              <a:rPr lang="en-US" sz="1900" b="1" kern="0">
                <a:solidFill>
                  <a:srgbClr val="FF0066"/>
                </a:solidFill>
                <a:latin typeface="Arial" charset="0"/>
              </a:rPr>
              <a:t>nhân của người có công với cách </a:t>
            </a:r>
            <a:r>
              <a:rPr lang="en-US" sz="1900" b="1" kern="0" smtClean="0">
                <a:solidFill>
                  <a:srgbClr val="FF0066"/>
                </a:solidFill>
                <a:latin typeface="Arial" charset="0"/>
              </a:rPr>
              <a:t>mạng…</a:t>
            </a:r>
            <a:endParaRPr lang="en-US" sz="1900" b="1" kern="0">
              <a:solidFill>
                <a:srgbClr val="0000FF"/>
              </a:solidFill>
              <a:latin typeface="Arial" charset="0"/>
            </a:endParaRPr>
          </a:p>
        </p:txBody>
      </p:sp>
    </p:spTree>
    <p:extLst>
      <p:ext uri="{BB962C8B-B14F-4D97-AF65-F5344CB8AC3E}">
        <p14:creationId xmlns:p14="http://schemas.microsoft.com/office/powerpoint/2010/main" val="67250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txDef>
      <a:spPr bwMode="auto">
        <a:noFill/>
        <a:ln w="9525">
          <a:noFill/>
          <a:miter lim="800000"/>
          <a:headEnd/>
          <a:tailEnd/>
        </a:ln>
      </a:spPr>
      <a:bodyPr vert="horz" wrap="square" lIns="91440" tIns="45720" rIns="91440" bIns="45720" numCol="1" anchor="ctr" anchorCtr="0" compatLnSpc="1">
        <a:prstTxWarp prst="textNoShape">
          <a:avLst/>
        </a:prstTxWarp>
      </a:bodyPr>
      <a:lstStyle>
        <a:defPPr>
          <a:spcBef>
            <a:spcPct val="20000"/>
          </a:spcBef>
          <a:defRPr sz="3200" b="1" kern="0" smtClean="0">
            <a:solidFill>
              <a:srgbClr val="FF0000"/>
            </a:solidFill>
            <a:latin typeface="Arial" pitchFamily="34" charset="0"/>
            <a:ea typeface="+mj-ea"/>
            <a:cs typeface="Arial" pitchFamily="34" charset="0"/>
          </a:defRPr>
        </a:defPPr>
      </a:lstStyle>
    </a:tx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22604</TotalTime>
  <Words>5645</Words>
  <Application>Microsoft Office PowerPoint</Application>
  <PresentationFormat>On-screen Show (4:3)</PresentationFormat>
  <Paragraphs>267</Paragraphs>
  <Slides>47</Slides>
  <Notes>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Profile</vt:lpstr>
      <vt:lpstr>GIỚI THIỆU  PHÁP LỆNH ƯU ĐÃI NGƯỜI CÓ CÔNG VỚI CÁCH MẠNG (2005, 2007, 2012)</vt:lpstr>
      <vt:lpstr>PowerPoint Presentation</vt:lpstr>
      <vt:lpstr>TÌNH HUỐNG Xem video clip minh họa</vt:lpstr>
      <vt:lpstr>Số liệu thống kê năm 2017 về người có công với cách mạng tỉnh Bình Dương</vt:lpstr>
      <vt:lpstr>Số liệu thống kê 2017 về người có công với cách mạng tỉnh Bình Dương</vt:lpstr>
      <vt:lpstr>GIỚI THIỆU PHÁP LỆNH  ƯU ĐÃI NGƯỜI CÓ CÔNG VỚI CÁCH MẠNG</vt:lpstr>
      <vt:lpstr>BỐ CỤC CỦA PHÁP LỆNH (48 điều) (theo Văn bản hợp nhất số 01/VBHN-VPQH ngày 30/7/2012</vt:lpstr>
      <vt:lpstr>CHƯƠNG I. NHỮNG QUY ĐỊNH CHUNG</vt:lpstr>
      <vt:lpstr>Điều 2. Đối tượng hưởng chế độ ưu đãi quy định tại Pháp lệnh này bao gồm:</vt:lpstr>
      <vt:lpstr>Điều 4. Giải thích từ ngữ (theo Nghị định số 31/2013/NĐ-CP ngày 09/04/2013)</vt:lpstr>
      <vt:lpstr>Điều 4. Người có công với cách mạng và thân nhân được Nhà nước, xã hội quan tâm chăm sóc, giúp đỡ và tuỳ từng đối tượng được hưởng các chế độ ưu đãi sau đây:</vt:lpstr>
      <vt:lpstr>TÌNH HUỐNG Xem video clip minh họa</vt:lpstr>
      <vt:lpstr>Điều 6</vt:lpstr>
      <vt:lpstr>Điều 7. Chế độ ưu đãi đối với người có công với cách mạng và thân nhân được thực hiện theo nguyên tắc sau đây:</vt:lpstr>
      <vt:lpstr>Điều 7. Chế độ ưu đãi đối với người có công với cách mạng và thân nhân được thực hiện theo nguyên tắc sau đây:</vt:lpstr>
      <vt:lpstr>Điều 8. Nghiêm cấm các hành vi sau đây</vt:lpstr>
      <vt:lpstr>TÌNH HUỐNG Xem video clip minh họa</vt:lpstr>
      <vt:lpstr>CHƯƠNG II.  ĐIỀU KIỆN, TIÊU CHUẨN VÀ CÁC CHẾ ĐỘ ƯU ĐÃI</vt:lpstr>
      <vt:lpstr>MỤC 1. NGƯỜI HOẠT ĐỘNG CÁCH MẠNG  TRƯỚC NGÀY 01-01-1945</vt:lpstr>
      <vt:lpstr>Điều 6. Căn cứ xác nhận (theo Nghị định số 31/2013/NĐ-CP ngày 09/04/2013)</vt:lpstr>
      <vt:lpstr>Điều 6. Căn cứ xác nhận (theo Nghị định số 31/2013/NĐ-CP ngày 09/04/2013)</vt:lpstr>
      <vt:lpstr>Điều 7. Thủ tục hồ sơ (theo Nghị định số 31/2013/NĐ-CP ngày 09/04/2013)</vt:lpstr>
      <vt:lpstr>Điều 7. Thủ tục hồ sơ (theo Nghị định số 31/2013/NĐ-CP ngày 09/04/2013)</vt:lpstr>
      <vt:lpstr>PowerPoint Presentation</vt:lpstr>
      <vt:lpstr>MỤC 3. LIỆT SĨ (Văn bản hợp nhất) MỤC 3. LIỆT SĨ VÀ THÂN NHÂN LIỆT SĨ (Nghị định 31)</vt:lpstr>
      <vt:lpstr>MỤC 3. LIỆT SĨ (Văn bản hợp nhất) MỤC 3. LIỆT SĨ VÀ THÂN NHÂN LIỆT SĨ (Nghị định 31)</vt:lpstr>
      <vt:lpstr>MỤC 3. LIỆT SĨ (Văn bản hợp nhất) MỤC 3. LIỆT SĨ VÀ THÂN NHÂN LIỆT SĨ (Nghị định 31)</vt:lpstr>
      <vt:lpstr>MỤC 3. LIỆT SĨ (Văn bản hợp nhất) MỤC 3. LIỆT SĨ VÀ THÂN NHÂN LIỆT SĨ (Nghị định 31)</vt:lpstr>
      <vt:lpstr>PowerPoint Presentation</vt:lpstr>
      <vt:lpstr>Điều 18. Trách nhiệm lập hồ sơ, cấp giấy báo tử  và xác nhận liệt sĩ (NĐ 31)</vt:lpstr>
      <vt:lpstr>Điều 19. Hồ sơ hưởng chế độ ưu đãi (Nghị định 31)</vt:lpstr>
      <vt:lpstr>Điều 21. Trợ cấp thờ cúng liệt sĩ (Nghị định 31)</vt:lpstr>
      <vt:lpstr>TÌNH HUỐNG Xem video clip minh họa</vt:lpstr>
      <vt:lpstr>MỤC 4. BÀ MẸ VIỆT NAM ANH HÙNG</vt:lpstr>
      <vt:lpstr>MỤC 6. THƯƠNG BINH, NGƯỜI HƯỞNG CHÍNH SÁCH NHƯ THƯƠNG BINH</vt:lpstr>
      <vt:lpstr>MỤC 6. THƯƠNG BINH, NGƯỜI HƯỞNG CHÍNH SÁCH NHƯ THƯƠNG BINH</vt:lpstr>
      <vt:lpstr>Điều 20. Các chế độ ưu đãi đối với thương binh bao gồm:</vt:lpstr>
      <vt:lpstr>MỤC 9. NGƯỜI HOẠT ĐỘNG CÁCH MẠNG HOẶC  HOẠT ĐỘNG KHÁNG CHIẾN BỊ ĐỊCH BẮT TÙ, ĐÀY</vt:lpstr>
      <vt:lpstr>MỤC 9. NGƯỜI HOẠT ĐỘNG CÁCH MẠNG HOẶC  HOẠT ĐỘNG KHÁNG CHIẾN BỊ ĐỊCH BẮT TÙ, ĐÀY</vt:lpstr>
      <vt:lpstr>CHƯƠNG III. TRÁCH NHIỆM CỦA CƠ QUAN QUẢN LÝ    NHÀ NƯỚC VỀ ƯU ĐÃI NGƯỜI CÓ CÔNG VỚI CÁCH MẠNG</vt:lpstr>
      <vt:lpstr>Điều 34a. Bộ LĐTBXH trong phạm vi nhiệm vụ, quyền hạn  của mình có trách nhiệm sau đây:</vt:lpstr>
      <vt:lpstr>CHƯƠNG III. TRÁCH NHIỆM CỦA CƠ QUAN QUẢN LÝ    NHÀ NƯỚC VỀ ƯU ĐÃI NGƯỜI CÓ CÔNG VỚI CÁCH MẠNG</vt:lpstr>
      <vt:lpstr>CHƯƠNG III. TRÁCH NHIỆM CỦA CƠ QUAN QUẢN LÝ    NHÀ NƯỚC VỀ ƯU ĐÃI NGƯỜI CÓ CÔNG VỚI CÁCH MẠNG</vt:lpstr>
      <vt:lpstr>CHƯƠNG III. TRÁCH NHIỆM CỦA CƠ QUAN QUẢN LÝ    NHÀ NƯỚC VỀ ƯU ĐÃI NGƯỜI CÓ CÔNG VỚI CÁCH MẠNG</vt:lpstr>
      <vt:lpstr>MỘT SỐ VĂN BẢN QUAN TRỌNG VỀ NGƯỜI CÓ CÔNG</vt:lpstr>
      <vt:lpstr>TÌNH HUỐNG Xem video clip minh họa</vt:lpstr>
      <vt:lpstr>PowerPoint Presentation</vt:lpstr>
    </vt:vector>
  </TitlesOfParts>
  <Company>So Giao duc va Dao tao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Tap huan e-mail, QLVB</dc:title>
  <dc:creator>LeNguyenMinhNgoc</dc:creator>
  <cp:lastModifiedBy>THCS THD</cp:lastModifiedBy>
  <cp:revision>2327</cp:revision>
  <cp:lastPrinted>2017-10-09T03:25:03Z</cp:lastPrinted>
  <dcterms:created xsi:type="dcterms:W3CDTF">2006-08-23T15:52:09Z</dcterms:created>
  <dcterms:modified xsi:type="dcterms:W3CDTF">2018-07-03T03:50:33Z</dcterms:modified>
</cp:coreProperties>
</file>